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5199975" cy="341995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72" userDrawn="1">
          <p15:clr>
            <a:srgbClr val="A4A3A4"/>
          </p15:clr>
        </p15:guide>
        <p15:guide id="2" pos="793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49"/>
    <p:restoredTop sz="93868" autoAdjust="0"/>
  </p:normalViewPr>
  <p:slideViewPr>
    <p:cSldViewPr snapToGrid="0" snapToObjects="1" showGuides="1">
      <p:cViewPr>
        <p:scale>
          <a:sx n="51" d="100"/>
          <a:sy n="51" d="100"/>
        </p:scale>
        <p:origin x="498" y="-102"/>
      </p:cViewPr>
      <p:guideLst>
        <p:guide orient="horz" pos="10772"/>
        <p:guide pos="793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Users\xabi\Desktop\SAGs_with_virus_dat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xabi\Desktop\SAGs_with_virus_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xabi\Desktop\SAGs_with_virus_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xabi\Desktop\SAGs_with_virus_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xabi\Desktop\SAGs_with_virus_data.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7059677052921"/>
          <c:y val="5.4187192118226604E-2"/>
          <c:w val="0.77116776322186587"/>
          <c:h val="0.80397801164665006"/>
        </c:manualLayout>
      </c:layout>
      <c:scatterChart>
        <c:scatterStyle val="lineMarker"/>
        <c:varyColors val="0"/>
        <c:ser>
          <c:idx val="0"/>
          <c:order val="0"/>
          <c:tx>
            <c:strRef>
              <c:f>Hoja10!$B$8</c:f>
              <c:strCache>
                <c:ptCount val="1"/>
                <c:pt idx="0">
                  <c:v>Prasinovirus</c:v>
                </c:pt>
              </c:strCache>
            </c:strRef>
          </c:tx>
          <c:spPr>
            <a:ln w="25400" cap="rnd">
              <a:noFill/>
              <a:round/>
            </a:ln>
            <a:effectLst/>
          </c:spPr>
          <c:marker>
            <c:symbol val="circle"/>
            <c:size val="9"/>
            <c:spPr>
              <a:solidFill>
                <a:srgbClr val="42803F"/>
              </a:solidFill>
              <a:ln w="3175">
                <a:solidFill>
                  <a:schemeClr val="tx1">
                    <a:lumMod val="50000"/>
                    <a:lumOff val="50000"/>
                  </a:schemeClr>
                </a:solidFill>
              </a:ln>
              <a:effectLst/>
            </c:spPr>
          </c:marker>
          <c:xVal>
            <c:numRef>
              <c:f>Hoja10!$E$2:$E$56</c:f>
              <c:numCache>
                <c:formatCode>General</c:formatCode>
                <c:ptCount val="55"/>
                <c:pt idx="0">
                  <c:v>42.483333333333299</c:v>
                </c:pt>
                <c:pt idx="1">
                  <c:v>38.766666666666602</c:v>
                </c:pt>
                <c:pt idx="2">
                  <c:v>67.724999999999994</c:v>
                </c:pt>
                <c:pt idx="3">
                  <c:v>60.074999999999903</c:v>
                </c:pt>
                <c:pt idx="4">
                  <c:v>67.02</c:v>
                </c:pt>
                <c:pt idx="5">
                  <c:v>67.525000000000006</c:v>
                </c:pt>
                <c:pt idx="6">
                  <c:v>61.483333333333299</c:v>
                </c:pt>
                <c:pt idx="7">
                  <c:v>67.599999999999994</c:v>
                </c:pt>
                <c:pt idx="8">
                  <c:v>67.55</c:v>
                </c:pt>
                <c:pt idx="9">
                  <c:v>62.424999999999997</c:v>
                </c:pt>
                <c:pt idx="10">
                  <c:v>67.55</c:v>
                </c:pt>
                <c:pt idx="11">
                  <c:v>67.674999999999997</c:v>
                </c:pt>
                <c:pt idx="12">
                  <c:v>67.5</c:v>
                </c:pt>
                <c:pt idx="13">
                  <c:v>49.066666666666599</c:v>
                </c:pt>
                <c:pt idx="14">
                  <c:v>48.633333333333297</c:v>
                </c:pt>
                <c:pt idx="15">
                  <c:v>53.48</c:v>
                </c:pt>
                <c:pt idx="16">
                  <c:v>56.699999999999903</c:v>
                </c:pt>
                <c:pt idx="17">
                  <c:v>59.5625</c:v>
                </c:pt>
                <c:pt idx="18">
                  <c:v>55.985714285714202</c:v>
                </c:pt>
                <c:pt idx="19">
                  <c:v>61.012500000000003</c:v>
                </c:pt>
                <c:pt idx="20">
                  <c:v>56.642857142857103</c:v>
                </c:pt>
                <c:pt idx="21">
                  <c:v>65.636363636363598</c:v>
                </c:pt>
                <c:pt idx="22">
                  <c:v>57.128571428571398</c:v>
                </c:pt>
                <c:pt idx="23">
                  <c:v>56.728571428571399</c:v>
                </c:pt>
                <c:pt idx="24">
                  <c:v>65.612499999999997</c:v>
                </c:pt>
                <c:pt idx="25">
                  <c:v>56.699999999999903</c:v>
                </c:pt>
                <c:pt idx="26">
                  <c:v>56.228571428571399</c:v>
                </c:pt>
                <c:pt idx="27">
                  <c:v>56.971428571428497</c:v>
                </c:pt>
                <c:pt idx="28">
                  <c:v>54.08</c:v>
                </c:pt>
                <c:pt idx="29">
                  <c:v>60.37</c:v>
                </c:pt>
                <c:pt idx="30">
                  <c:v>60.866666666666603</c:v>
                </c:pt>
                <c:pt idx="31">
                  <c:v>61.366666666666603</c:v>
                </c:pt>
                <c:pt idx="32">
                  <c:v>61.133333333333297</c:v>
                </c:pt>
                <c:pt idx="33">
                  <c:v>69.325000000000003</c:v>
                </c:pt>
                <c:pt idx="34">
                  <c:v>62.733333333333299</c:v>
                </c:pt>
                <c:pt idx="35">
                  <c:v>63.8333333333333</c:v>
                </c:pt>
                <c:pt idx="36">
                  <c:v>62.266666666666602</c:v>
                </c:pt>
                <c:pt idx="37">
                  <c:v>61.766666666666602</c:v>
                </c:pt>
                <c:pt idx="38">
                  <c:v>70.075000000000003</c:v>
                </c:pt>
                <c:pt idx="39">
                  <c:v>60.366666666666603</c:v>
                </c:pt>
                <c:pt idx="40">
                  <c:v>60.316666666666599</c:v>
                </c:pt>
                <c:pt idx="41">
                  <c:v>60.75</c:v>
                </c:pt>
                <c:pt idx="42">
                  <c:v>66.539999999999907</c:v>
                </c:pt>
                <c:pt idx="43">
                  <c:v>67.8599999999999</c:v>
                </c:pt>
                <c:pt idx="44">
                  <c:v>59.75</c:v>
                </c:pt>
                <c:pt idx="45">
                  <c:v>59.683333333333302</c:v>
                </c:pt>
                <c:pt idx="46">
                  <c:v>62.85</c:v>
                </c:pt>
                <c:pt idx="47">
                  <c:v>59.549999999999898</c:v>
                </c:pt>
                <c:pt idx="48">
                  <c:v>60.516666666666602</c:v>
                </c:pt>
                <c:pt idx="49">
                  <c:v>59.933333333333302</c:v>
                </c:pt>
                <c:pt idx="50">
                  <c:v>46.566666666666599</c:v>
                </c:pt>
                <c:pt idx="51">
                  <c:v>44.825000000000003</c:v>
                </c:pt>
                <c:pt idx="52">
                  <c:v>44.85</c:v>
                </c:pt>
                <c:pt idx="53">
                  <c:v>54.5</c:v>
                </c:pt>
                <c:pt idx="54">
                  <c:v>65.78</c:v>
                </c:pt>
              </c:numCache>
            </c:numRef>
          </c:xVal>
          <c:yVal>
            <c:numRef>
              <c:f>Hoja10!$G$2:$G$56</c:f>
              <c:numCache>
                <c:formatCode>General</c:formatCode>
                <c:ptCount val="55"/>
                <c:pt idx="0">
                  <c:v>46.153846153846096</c:v>
                </c:pt>
                <c:pt idx="1">
                  <c:v>42.857142857142797</c:v>
                </c:pt>
                <c:pt idx="2">
                  <c:v>44.4444444444444</c:v>
                </c:pt>
                <c:pt idx="3">
                  <c:v>44.4444444444444</c:v>
                </c:pt>
                <c:pt idx="4">
                  <c:v>55.5555555555555</c:v>
                </c:pt>
                <c:pt idx="5">
                  <c:v>44.4444444444444</c:v>
                </c:pt>
                <c:pt idx="6">
                  <c:v>66.6666666666666</c:v>
                </c:pt>
                <c:pt idx="7">
                  <c:v>44.4444444444444</c:v>
                </c:pt>
                <c:pt idx="8">
                  <c:v>44.4444444444444</c:v>
                </c:pt>
                <c:pt idx="9">
                  <c:v>44.4444444444444</c:v>
                </c:pt>
                <c:pt idx="10">
                  <c:v>44.4444444444444</c:v>
                </c:pt>
                <c:pt idx="11">
                  <c:v>44.4444444444444</c:v>
                </c:pt>
                <c:pt idx="12">
                  <c:v>44.4444444444444</c:v>
                </c:pt>
                <c:pt idx="13">
                  <c:v>33.3333333333333</c:v>
                </c:pt>
                <c:pt idx="14">
                  <c:v>33.3333333333333</c:v>
                </c:pt>
                <c:pt idx="15">
                  <c:v>55.5555555555555</c:v>
                </c:pt>
                <c:pt idx="16">
                  <c:v>66.6666666666666</c:v>
                </c:pt>
                <c:pt idx="17">
                  <c:v>57.142857142857103</c:v>
                </c:pt>
                <c:pt idx="18">
                  <c:v>49.999999999999901</c:v>
                </c:pt>
                <c:pt idx="19">
                  <c:v>57.142857142857103</c:v>
                </c:pt>
                <c:pt idx="20">
                  <c:v>49.999999999999901</c:v>
                </c:pt>
                <c:pt idx="21">
                  <c:v>78.571428571428498</c:v>
                </c:pt>
                <c:pt idx="22">
                  <c:v>49.999999999999901</c:v>
                </c:pt>
                <c:pt idx="23">
                  <c:v>49.999999999999901</c:v>
                </c:pt>
                <c:pt idx="24">
                  <c:v>57.142857142857103</c:v>
                </c:pt>
                <c:pt idx="25">
                  <c:v>49.999999999999901</c:v>
                </c:pt>
                <c:pt idx="26">
                  <c:v>49.999999999999901</c:v>
                </c:pt>
                <c:pt idx="27">
                  <c:v>49.999999999999901</c:v>
                </c:pt>
                <c:pt idx="28">
                  <c:v>35.714285714285701</c:v>
                </c:pt>
                <c:pt idx="29">
                  <c:v>71.428571428571402</c:v>
                </c:pt>
                <c:pt idx="30">
                  <c:v>33.3333333333333</c:v>
                </c:pt>
                <c:pt idx="31">
                  <c:v>33.3333333333333</c:v>
                </c:pt>
                <c:pt idx="32">
                  <c:v>33.3333333333333</c:v>
                </c:pt>
                <c:pt idx="33">
                  <c:v>44.4444444444444</c:v>
                </c:pt>
                <c:pt idx="34">
                  <c:v>33.3333333333333</c:v>
                </c:pt>
                <c:pt idx="35">
                  <c:v>33.3333333333333</c:v>
                </c:pt>
                <c:pt idx="36">
                  <c:v>33.3333333333333</c:v>
                </c:pt>
                <c:pt idx="37">
                  <c:v>33.3333333333333</c:v>
                </c:pt>
                <c:pt idx="38">
                  <c:v>44.4444444444444</c:v>
                </c:pt>
                <c:pt idx="39">
                  <c:v>85.714285714285694</c:v>
                </c:pt>
                <c:pt idx="40">
                  <c:v>85.714285714285694</c:v>
                </c:pt>
                <c:pt idx="41">
                  <c:v>57.142857142857103</c:v>
                </c:pt>
                <c:pt idx="42">
                  <c:v>71.428571428571402</c:v>
                </c:pt>
                <c:pt idx="43">
                  <c:v>71.428571428571402</c:v>
                </c:pt>
                <c:pt idx="44">
                  <c:v>85.714285714285694</c:v>
                </c:pt>
                <c:pt idx="45">
                  <c:v>85.714285714285694</c:v>
                </c:pt>
                <c:pt idx="46">
                  <c:v>57.142857142857103</c:v>
                </c:pt>
                <c:pt idx="47">
                  <c:v>85.714285714285694</c:v>
                </c:pt>
                <c:pt idx="48">
                  <c:v>85.714285714285694</c:v>
                </c:pt>
                <c:pt idx="49">
                  <c:v>85.714285714285694</c:v>
                </c:pt>
                <c:pt idx="50">
                  <c:v>42.857142857142797</c:v>
                </c:pt>
                <c:pt idx="51">
                  <c:v>57.142857142857103</c:v>
                </c:pt>
                <c:pt idx="52">
                  <c:v>57.142857142857103</c:v>
                </c:pt>
                <c:pt idx="53">
                  <c:v>57.142857142857103</c:v>
                </c:pt>
                <c:pt idx="54">
                  <c:v>71.428571428571402</c:v>
                </c:pt>
              </c:numCache>
            </c:numRef>
          </c:yVal>
          <c:smooth val="0"/>
          <c:extLst>
            <c:ext xmlns:c16="http://schemas.microsoft.com/office/drawing/2014/chart" uri="{C3380CC4-5D6E-409C-BE32-E72D297353CC}">
              <c16:uniqueId val="{00000000-318D-0E4E-A1E2-8EC1E7862929}"/>
            </c:ext>
          </c:extLst>
        </c:ser>
        <c:ser>
          <c:idx val="1"/>
          <c:order val="1"/>
          <c:tx>
            <c:strRef>
              <c:f>Hoja10!$I$5</c:f>
              <c:strCache>
                <c:ptCount val="1"/>
                <c:pt idx="0">
                  <c:v>Prymnesiovirus</c:v>
                </c:pt>
              </c:strCache>
            </c:strRef>
          </c:tx>
          <c:spPr>
            <a:ln w="25400" cap="rnd">
              <a:noFill/>
              <a:round/>
            </a:ln>
            <a:effectLst/>
          </c:spPr>
          <c:marker>
            <c:symbol val="circle"/>
            <c:size val="9"/>
            <c:spPr>
              <a:solidFill>
                <a:srgbClr val="B7D7A7"/>
              </a:solidFill>
              <a:ln w="3175">
                <a:solidFill>
                  <a:schemeClr val="tx1">
                    <a:lumMod val="50000"/>
                    <a:lumOff val="50000"/>
                  </a:schemeClr>
                </a:solidFill>
              </a:ln>
              <a:effectLst/>
            </c:spPr>
          </c:marker>
          <c:xVal>
            <c:numRef>
              <c:f>Hoja10!$L$2:$L$10</c:f>
              <c:numCache>
                <c:formatCode>General</c:formatCode>
                <c:ptCount val="9"/>
                <c:pt idx="0">
                  <c:v>41.383333333333297</c:v>
                </c:pt>
                <c:pt idx="1">
                  <c:v>47.9</c:v>
                </c:pt>
                <c:pt idx="2">
                  <c:v>53.48</c:v>
                </c:pt>
                <c:pt idx="3">
                  <c:v>49.3194444444444</c:v>
                </c:pt>
                <c:pt idx="4">
                  <c:v>44.928571428571402</c:v>
                </c:pt>
                <c:pt idx="5">
                  <c:v>49.975862068965498</c:v>
                </c:pt>
                <c:pt idx="6">
                  <c:v>65.566666666666606</c:v>
                </c:pt>
                <c:pt idx="7">
                  <c:v>44.233333333333299</c:v>
                </c:pt>
                <c:pt idx="8">
                  <c:v>54.9428571428571</c:v>
                </c:pt>
              </c:numCache>
            </c:numRef>
          </c:xVal>
          <c:yVal>
            <c:numRef>
              <c:f>Hoja10!$N$2:$N$10</c:f>
              <c:numCache>
                <c:formatCode>General</c:formatCode>
                <c:ptCount val="9"/>
                <c:pt idx="0">
                  <c:v>33.3333333333333</c:v>
                </c:pt>
                <c:pt idx="1">
                  <c:v>40</c:v>
                </c:pt>
                <c:pt idx="2">
                  <c:v>33.3333333333333</c:v>
                </c:pt>
                <c:pt idx="3">
                  <c:v>31.858407079646</c:v>
                </c:pt>
                <c:pt idx="4">
                  <c:v>58.3333333333333</c:v>
                </c:pt>
                <c:pt idx="5">
                  <c:v>50.877192982456101</c:v>
                </c:pt>
                <c:pt idx="6">
                  <c:v>30</c:v>
                </c:pt>
                <c:pt idx="7">
                  <c:v>49.999999999999901</c:v>
                </c:pt>
                <c:pt idx="8">
                  <c:v>38.8888888888888</c:v>
                </c:pt>
              </c:numCache>
            </c:numRef>
          </c:yVal>
          <c:smooth val="0"/>
          <c:extLst>
            <c:ext xmlns:c16="http://schemas.microsoft.com/office/drawing/2014/chart" uri="{C3380CC4-5D6E-409C-BE32-E72D297353CC}">
              <c16:uniqueId val="{00000001-318D-0E4E-A1E2-8EC1E7862929}"/>
            </c:ext>
          </c:extLst>
        </c:ser>
        <c:ser>
          <c:idx val="2"/>
          <c:order val="2"/>
          <c:tx>
            <c:strRef>
              <c:f>Hoja10!$W$2</c:f>
              <c:strCache>
                <c:ptCount val="1"/>
                <c:pt idx="0">
                  <c:v>unclassified Phycodnaviridae</c:v>
                </c:pt>
              </c:strCache>
            </c:strRef>
          </c:tx>
          <c:spPr>
            <a:ln w="25400" cap="rnd">
              <a:noFill/>
              <a:round/>
            </a:ln>
            <a:effectLst/>
          </c:spPr>
          <c:marker>
            <c:symbol val="circle"/>
            <c:size val="9"/>
            <c:spPr>
              <a:solidFill>
                <a:srgbClr val="FCE699"/>
              </a:solidFill>
              <a:ln w="3175">
                <a:solidFill>
                  <a:schemeClr val="tx1">
                    <a:lumMod val="85000"/>
                    <a:lumOff val="15000"/>
                  </a:schemeClr>
                </a:solidFill>
              </a:ln>
              <a:effectLst/>
            </c:spPr>
          </c:marker>
          <c:xVal>
            <c:numRef>
              <c:f>Hoja10!$Z$2:$Z$11</c:f>
              <c:numCache>
                <c:formatCode>General</c:formatCode>
                <c:ptCount val="10"/>
                <c:pt idx="0">
                  <c:v>41.75</c:v>
                </c:pt>
                <c:pt idx="1">
                  <c:v>56.199999999999903</c:v>
                </c:pt>
                <c:pt idx="2">
                  <c:v>44.616666666666603</c:v>
                </c:pt>
                <c:pt idx="3">
                  <c:v>48.007272727272699</c:v>
                </c:pt>
                <c:pt idx="4">
                  <c:v>47.9166666666666</c:v>
                </c:pt>
                <c:pt idx="5">
                  <c:v>50.542857142857102</c:v>
                </c:pt>
                <c:pt idx="6">
                  <c:v>55.933333333333302</c:v>
                </c:pt>
                <c:pt idx="7">
                  <c:v>48.174999999999898</c:v>
                </c:pt>
                <c:pt idx="8">
                  <c:v>49.42</c:v>
                </c:pt>
                <c:pt idx="9">
                  <c:v>51.274999999999999</c:v>
                </c:pt>
              </c:numCache>
            </c:numRef>
          </c:xVal>
          <c:yVal>
            <c:numRef>
              <c:f>Hoja10!$AB$2:$AB$11</c:f>
              <c:numCache>
                <c:formatCode>General</c:formatCode>
                <c:ptCount val="10"/>
                <c:pt idx="0">
                  <c:v>46.153846153846096</c:v>
                </c:pt>
                <c:pt idx="1">
                  <c:v>30</c:v>
                </c:pt>
                <c:pt idx="2">
                  <c:v>40</c:v>
                </c:pt>
                <c:pt idx="3">
                  <c:v>48.672566371681398</c:v>
                </c:pt>
                <c:pt idx="4">
                  <c:v>49.999999999999901</c:v>
                </c:pt>
                <c:pt idx="5">
                  <c:v>61.403508771929801</c:v>
                </c:pt>
                <c:pt idx="6">
                  <c:v>60</c:v>
                </c:pt>
                <c:pt idx="7">
                  <c:v>66.6666666666666</c:v>
                </c:pt>
                <c:pt idx="8">
                  <c:v>55.5555555555555</c:v>
                </c:pt>
                <c:pt idx="9">
                  <c:v>44.4444444444444</c:v>
                </c:pt>
              </c:numCache>
            </c:numRef>
          </c:yVal>
          <c:smooth val="0"/>
          <c:extLst>
            <c:ext xmlns:c16="http://schemas.microsoft.com/office/drawing/2014/chart" uri="{C3380CC4-5D6E-409C-BE32-E72D297353CC}">
              <c16:uniqueId val="{00000002-318D-0E4E-A1E2-8EC1E7862929}"/>
            </c:ext>
          </c:extLst>
        </c:ser>
        <c:ser>
          <c:idx val="3"/>
          <c:order val="3"/>
          <c:tx>
            <c:strRef>
              <c:f>Hoja10!$P$2</c:f>
              <c:strCache>
                <c:ptCount val="1"/>
                <c:pt idx="0">
                  <c:v>unclassified Mimiviridae</c:v>
                </c:pt>
              </c:strCache>
            </c:strRef>
          </c:tx>
          <c:spPr>
            <a:ln w="25400" cap="rnd">
              <a:noFill/>
              <a:round/>
            </a:ln>
            <a:effectLst/>
          </c:spPr>
          <c:marker>
            <c:symbol val="circle"/>
            <c:size val="9"/>
            <c:spPr>
              <a:solidFill>
                <a:srgbClr val="F2A1A0"/>
              </a:solidFill>
              <a:ln w="3175">
                <a:solidFill>
                  <a:schemeClr val="tx1">
                    <a:lumMod val="85000"/>
                    <a:lumOff val="15000"/>
                  </a:schemeClr>
                </a:solidFill>
              </a:ln>
              <a:effectLst/>
            </c:spPr>
          </c:marker>
          <c:xVal>
            <c:numRef>
              <c:f>Hoja10!$S$2:$S$3</c:f>
              <c:numCache>
                <c:formatCode>General</c:formatCode>
                <c:ptCount val="2"/>
                <c:pt idx="0">
                  <c:v>50.199999999999903</c:v>
                </c:pt>
                <c:pt idx="1">
                  <c:v>49.323809523809501</c:v>
                </c:pt>
              </c:numCache>
            </c:numRef>
          </c:xVal>
          <c:yVal>
            <c:numRef>
              <c:f>Hoja10!$U$2:$U$3</c:f>
              <c:numCache>
                <c:formatCode>General</c:formatCode>
                <c:ptCount val="2"/>
                <c:pt idx="0">
                  <c:v>30</c:v>
                </c:pt>
                <c:pt idx="1">
                  <c:v>36.842105263157798</c:v>
                </c:pt>
              </c:numCache>
            </c:numRef>
          </c:yVal>
          <c:smooth val="0"/>
          <c:extLst>
            <c:ext xmlns:c16="http://schemas.microsoft.com/office/drawing/2014/chart" uri="{C3380CC4-5D6E-409C-BE32-E72D297353CC}">
              <c16:uniqueId val="{00000003-318D-0E4E-A1E2-8EC1E7862929}"/>
            </c:ext>
          </c:extLst>
        </c:ser>
        <c:dLbls>
          <c:showLegendKey val="0"/>
          <c:showVal val="0"/>
          <c:showCatName val="0"/>
          <c:showSerName val="0"/>
          <c:showPercent val="0"/>
          <c:showBubbleSize val="0"/>
        </c:dLbls>
        <c:axId val="1362039088"/>
        <c:axId val="1849494287"/>
      </c:scatterChart>
      <c:valAx>
        <c:axId val="1362039088"/>
        <c:scaling>
          <c:orientation val="minMax"/>
          <c:min val="20"/>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s-ES_tradnl" sz="1200" dirty="0"/>
                  <a:t>AAI</a:t>
                </a:r>
                <a:r>
                  <a:rPr lang="es-ES_tradnl" sz="1200" baseline="0" dirty="0"/>
                  <a:t> (%)</a:t>
                </a:r>
                <a:endParaRPr lang="es-ES_tradnl" sz="1200" dirty="0"/>
              </a:p>
            </c:rich>
          </c:tx>
          <c:layout>
            <c:manualLayout>
              <c:xMode val="edge"/>
              <c:yMode val="edge"/>
              <c:x val="0.46627569404199543"/>
              <c:y val="0.929942152302118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es-E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es-ES"/>
          </a:p>
        </c:txPr>
        <c:crossAx val="1849494287"/>
        <c:crosses val="autoZero"/>
        <c:crossBetween val="midCat"/>
        <c:majorUnit val="10"/>
      </c:valAx>
      <c:valAx>
        <c:axId val="1849494287"/>
        <c:scaling>
          <c:orientation val="minMax"/>
          <c:min val="20"/>
        </c:scaling>
        <c:delete val="0"/>
        <c:axPos val="l"/>
        <c:majorGridlines>
          <c:spPr>
            <a:ln w="952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Franklin Gothic Medium" panose="020B0603020102020204" pitchFamily="34" charset="0"/>
                    <a:ea typeface="+mn-ea"/>
                    <a:cs typeface="+mn-cs"/>
                  </a:defRPr>
                </a:pPr>
                <a:r>
                  <a:rPr lang="es-ES_tradnl" sz="1200" dirty="0"/>
                  <a:t>%</a:t>
                </a:r>
                <a:r>
                  <a:rPr lang="es-ES_tradnl" sz="1200" baseline="0" dirty="0"/>
                  <a:t> </a:t>
                </a:r>
                <a:r>
                  <a:rPr lang="es-ES_tradnl" sz="1200" baseline="0" dirty="0" err="1"/>
                  <a:t>Matched</a:t>
                </a:r>
                <a:r>
                  <a:rPr lang="es-ES_tradnl" sz="1200" baseline="0" dirty="0"/>
                  <a:t> CDS</a:t>
                </a:r>
                <a:endParaRPr lang="es-ES_tradnl" sz="1200" dirty="0"/>
              </a:p>
            </c:rich>
          </c:tx>
          <c:layout>
            <c:manualLayout>
              <c:xMode val="edge"/>
              <c:yMode val="edge"/>
              <c:x val="3.2725520607283454E-2"/>
              <c:y val="0.32968281847298275"/>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es-ES"/>
          </a:p>
        </c:txPr>
        <c:crossAx val="1362039088"/>
        <c:crosses val="autoZero"/>
        <c:crossBetween val="midCat"/>
      </c:valAx>
      <c:spPr>
        <a:noFill/>
        <a:ln>
          <a:noFill/>
        </a:ln>
        <a:effectLst/>
      </c:spPr>
    </c:plotArea>
    <c:legend>
      <c:legendPos val="r"/>
      <c:layout>
        <c:manualLayout>
          <c:xMode val="edge"/>
          <c:yMode val="edge"/>
          <c:x val="0.1583903973421113"/>
          <c:y val="7.507723590987514E-2"/>
          <c:w val="0.46048368791941374"/>
          <c:h val="0.19849805650473257"/>
        </c:manualLayout>
      </c:layout>
      <c:overlay val="0"/>
      <c:spPr>
        <a:solidFill>
          <a:schemeClr val="bg1"/>
        </a:solid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Franklin Gothic Medium" panose="020B0603020102020204" pitchFamily="34" charset="0"/>
              <a:ea typeface="+mn-ea"/>
              <a:cs typeface="+mn-cs"/>
            </a:defRPr>
          </a:pPr>
          <a:endParaRPr lang="es-E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Franklin Gothic Medium" panose="020B0603020102020204" pitchFamily="34" charset="0"/>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90564178317122"/>
          <c:y val="1.7772327201647217E-2"/>
          <c:w val="0.75413373020024199"/>
          <c:h val="0.8514859521893573"/>
        </c:manualLayout>
      </c:layout>
      <c:barChart>
        <c:barDir val="bar"/>
        <c:grouping val="clustered"/>
        <c:varyColors val="0"/>
        <c:ser>
          <c:idx val="0"/>
          <c:order val="0"/>
          <c:tx>
            <c:strRef>
              <c:f>ncldv!$M$1</c:f>
              <c:strCache>
                <c:ptCount val="1"/>
                <c:pt idx="0">
                  <c:v>total length of all viral contigs</c:v>
                </c:pt>
              </c:strCache>
            </c:strRef>
          </c:tx>
          <c:spPr>
            <a:solidFill>
              <a:srgbClr val="04A073"/>
            </a:solidFill>
            <a:ln>
              <a:solidFill>
                <a:schemeClr val="bg1"/>
              </a:solidFill>
            </a:ln>
            <a:effectLst/>
          </c:spPr>
          <c:invertIfNegative val="0"/>
          <c:dPt>
            <c:idx val="0"/>
            <c:invertIfNegative val="0"/>
            <c:bubble3D val="0"/>
            <c:spPr>
              <a:solidFill>
                <a:srgbClr val="E79F25"/>
              </a:solidFill>
              <a:ln>
                <a:solidFill>
                  <a:schemeClr val="bg1"/>
                </a:solidFill>
              </a:ln>
              <a:effectLst/>
            </c:spPr>
            <c:extLst>
              <c:ext xmlns:c16="http://schemas.microsoft.com/office/drawing/2014/chart" uri="{C3380CC4-5D6E-409C-BE32-E72D297353CC}">
                <c16:uniqueId val="{00000001-4308-D244-BDC9-693FE2AB0A35}"/>
              </c:ext>
            </c:extLst>
          </c:dPt>
          <c:dPt>
            <c:idx val="1"/>
            <c:invertIfNegative val="0"/>
            <c:bubble3D val="0"/>
            <c:spPr>
              <a:solidFill>
                <a:srgbClr val="5BB4E4"/>
              </a:solidFill>
              <a:ln>
                <a:solidFill>
                  <a:schemeClr val="bg1"/>
                </a:solidFill>
              </a:ln>
              <a:effectLst/>
            </c:spPr>
            <c:extLst>
              <c:ext xmlns:c16="http://schemas.microsoft.com/office/drawing/2014/chart" uri="{C3380CC4-5D6E-409C-BE32-E72D297353CC}">
                <c16:uniqueId val="{00000003-4308-D244-BDC9-693FE2AB0A35}"/>
              </c:ext>
            </c:extLst>
          </c:dPt>
          <c:dPt>
            <c:idx val="2"/>
            <c:invertIfNegative val="0"/>
            <c:bubble3D val="0"/>
            <c:spPr>
              <a:solidFill>
                <a:srgbClr val="CC79A7"/>
              </a:solidFill>
              <a:ln>
                <a:solidFill>
                  <a:schemeClr val="bg1"/>
                </a:solidFill>
              </a:ln>
              <a:effectLst/>
            </c:spPr>
            <c:extLst>
              <c:ext xmlns:c16="http://schemas.microsoft.com/office/drawing/2014/chart" uri="{C3380CC4-5D6E-409C-BE32-E72D297353CC}">
                <c16:uniqueId val="{00000005-4308-D244-BDC9-693FE2AB0A35}"/>
              </c:ext>
            </c:extLst>
          </c:dPt>
          <c:dPt>
            <c:idx val="3"/>
            <c:invertIfNegative val="0"/>
            <c:bubble3D val="0"/>
            <c:spPr>
              <a:solidFill>
                <a:srgbClr val="CC79A7"/>
              </a:solidFill>
              <a:ln>
                <a:solidFill>
                  <a:schemeClr val="bg1"/>
                </a:solidFill>
              </a:ln>
              <a:effectLst/>
            </c:spPr>
            <c:extLst>
              <c:ext xmlns:c16="http://schemas.microsoft.com/office/drawing/2014/chart" uri="{C3380CC4-5D6E-409C-BE32-E72D297353CC}">
                <c16:uniqueId val="{00000007-4308-D244-BDC9-693FE2AB0A35}"/>
              </c:ext>
            </c:extLst>
          </c:dPt>
          <c:dPt>
            <c:idx val="4"/>
            <c:invertIfNegative val="0"/>
            <c:bubble3D val="0"/>
            <c:spPr>
              <a:solidFill>
                <a:srgbClr val="F2E544"/>
              </a:solidFill>
              <a:ln>
                <a:solidFill>
                  <a:schemeClr val="bg1"/>
                </a:solidFill>
              </a:ln>
              <a:effectLst/>
            </c:spPr>
            <c:extLst>
              <c:ext xmlns:c16="http://schemas.microsoft.com/office/drawing/2014/chart" uri="{C3380CC4-5D6E-409C-BE32-E72D297353CC}">
                <c16:uniqueId val="{00000009-4308-D244-BDC9-693FE2AB0A35}"/>
              </c:ext>
            </c:extLst>
          </c:dPt>
          <c:dPt>
            <c:idx val="5"/>
            <c:invertIfNegative val="0"/>
            <c:bubble3D val="0"/>
            <c:spPr>
              <a:solidFill>
                <a:srgbClr val="0673B3"/>
              </a:solidFill>
              <a:ln>
                <a:solidFill>
                  <a:schemeClr val="bg1"/>
                </a:solidFill>
              </a:ln>
              <a:effectLst/>
            </c:spPr>
            <c:extLst>
              <c:ext xmlns:c16="http://schemas.microsoft.com/office/drawing/2014/chart" uri="{C3380CC4-5D6E-409C-BE32-E72D297353CC}">
                <c16:uniqueId val="{0000000B-4308-D244-BDC9-693FE2AB0A35}"/>
              </c:ext>
            </c:extLst>
          </c:dPt>
          <c:dPt>
            <c:idx val="6"/>
            <c:invertIfNegative val="0"/>
            <c:bubble3D val="0"/>
            <c:spPr>
              <a:solidFill>
                <a:srgbClr val="D35F25"/>
              </a:solidFill>
              <a:ln>
                <a:solidFill>
                  <a:schemeClr val="bg1"/>
                </a:solidFill>
              </a:ln>
              <a:effectLst/>
            </c:spPr>
            <c:extLst>
              <c:ext xmlns:c16="http://schemas.microsoft.com/office/drawing/2014/chart" uri="{C3380CC4-5D6E-409C-BE32-E72D297353CC}">
                <c16:uniqueId val="{0000000D-4308-D244-BDC9-693FE2AB0A35}"/>
              </c:ext>
            </c:extLst>
          </c:dPt>
          <c:dPt>
            <c:idx val="7"/>
            <c:invertIfNegative val="0"/>
            <c:bubble3D val="0"/>
            <c:spPr>
              <a:solidFill>
                <a:srgbClr val="D35F25"/>
              </a:solidFill>
              <a:ln>
                <a:solidFill>
                  <a:schemeClr val="bg1"/>
                </a:solidFill>
              </a:ln>
              <a:effectLst/>
            </c:spPr>
            <c:extLst>
              <c:ext xmlns:c16="http://schemas.microsoft.com/office/drawing/2014/chart" uri="{C3380CC4-5D6E-409C-BE32-E72D297353CC}">
                <c16:uniqueId val="{0000000F-4308-D244-BDC9-693FE2AB0A35}"/>
              </c:ext>
            </c:extLst>
          </c:dPt>
          <c:dPt>
            <c:idx val="8"/>
            <c:invertIfNegative val="0"/>
            <c:bubble3D val="0"/>
            <c:spPr>
              <a:solidFill>
                <a:srgbClr val="04A073"/>
              </a:solidFill>
              <a:ln>
                <a:solidFill>
                  <a:schemeClr val="bg1"/>
                </a:solidFill>
              </a:ln>
              <a:effectLst/>
            </c:spPr>
            <c:extLst>
              <c:ext xmlns:c16="http://schemas.microsoft.com/office/drawing/2014/chart" uri="{C3380CC4-5D6E-409C-BE32-E72D297353CC}">
                <c16:uniqueId val="{00000011-4308-D244-BDC9-693FE2AB0A35}"/>
              </c:ext>
            </c:extLst>
          </c:dPt>
          <c:dPt>
            <c:idx val="9"/>
            <c:invertIfNegative val="0"/>
            <c:bubble3D val="0"/>
            <c:spPr>
              <a:solidFill>
                <a:srgbClr val="04A073"/>
              </a:solidFill>
              <a:ln>
                <a:solidFill>
                  <a:schemeClr val="bg1"/>
                </a:solidFill>
              </a:ln>
              <a:effectLst/>
            </c:spPr>
            <c:extLst>
              <c:ext xmlns:c16="http://schemas.microsoft.com/office/drawing/2014/chart" uri="{C3380CC4-5D6E-409C-BE32-E72D297353CC}">
                <c16:uniqueId val="{00000013-4308-D244-BDC9-693FE2AB0A35}"/>
              </c:ext>
            </c:extLst>
          </c:dPt>
          <c:dPt>
            <c:idx val="10"/>
            <c:invertIfNegative val="0"/>
            <c:bubble3D val="0"/>
            <c:spPr>
              <a:solidFill>
                <a:srgbClr val="04A073"/>
              </a:solidFill>
              <a:ln>
                <a:solidFill>
                  <a:schemeClr val="bg1"/>
                </a:solidFill>
              </a:ln>
              <a:effectLst/>
            </c:spPr>
            <c:extLst>
              <c:ext xmlns:c16="http://schemas.microsoft.com/office/drawing/2014/chart" uri="{C3380CC4-5D6E-409C-BE32-E72D297353CC}">
                <c16:uniqueId val="{00000015-4308-D244-BDC9-693FE2AB0A35}"/>
              </c:ext>
            </c:extLst>
          </c:dPt>
          <c:dPt>
            <c:idx val="11"/>
            <c:invertIfNegative val="0"/>
            <c:bubble3D val="0"/>
            <c:spPr>
              <a:solidFill>
                <a:srgbClr val="04A073"/>
              </a:solidFill>
              <a:ln>
                <a:solidFill>
                  <a:schemeClr val="bg1"/>
                </a:solidFill>
              </a:ln>
              <a:effectLst/>
            </c:spPr>
            <c:extLst>
              <c:ext xmlns:c16="http://schemas.microsoft.com/office/drawing/2014/chart" uri="{C3380CC4-5D6E-409C-BE32-E72D297353CC}">
                <c16:uniqueId val="{00000017-4308-D244-BDC9-693FE2AB0A35}"/>
              </c:ext>
            </c:extLst>
          </c:dPt>
          <c:dPt>
            <c:idx val="12"/>
            <c:invertIfNegative val="0"/>
            <c:bubble3D val="0"/>
            <c:spPr>
              <a:solidFill>
                <a:srgbClr val="04A073"/>
              </a:solidFill>
              <a:ln>
                <a:solidFill>
                  <a:schemeClr val="bg1"/>
                </a:solidFill>
              </a:ln>
              <a:effectLst/>
            </c:spPr>
            <c:extLst>
              <c:ext xmlns:c16="http://schemas.microsoft.com/office/drawing/2014/chart" uri="{C3380CC4-5D6E-409C-BE32-E72D297353CC}">
                <c16:uniqueId val="{00000019-4308-D244-BDC9-693FE2AB0A35}"/>
              </c:ext>
            </c:extLst>
          </c:dPt>
          <c:dPt>
            <c:idx val="13"/>
            <c:invertIfNegative val="0"/>
            <c:bubble3D val="0"/>
            <c:spPr>
              <a:solidFill>
                <a:srgbClr val="04A073"/>
              </a:solidFill>
              <a:ln>
                <a:solidFill>
                  <a:schemeClr val="bg1"/>
                </a:solidFill>
              </a:ln>
              <a:effectLst/>
            </c:spPr>
            <c:extLst>
              <c:ext xmlns:c16="http://schemas.microsoft.com/office/drawing/2014/chart" uri="{C3380CC4-5D6E-409C-BE32-E72D297353CC}">
                <c16:uniqueId val="{0000001B-4308-D244-BDC9-693FE2AB0A35}"/>
              </c:ext>
            </c:extLst>
          </c:dPt>
          <c:dPt>
            <c:idx val="14"/>
            <c:invertIfNegative val="0"/>
            <c:bubble3D val="0"/>
            <c:spPr>
              <a:solidFill>
                <a:srgbClr val="04A073"/>
              </a:solidFill>
              <a:ln>
                <a:solidFill>
                  <a:schemeClr val="bg1"/>
                </a:solidFill>
              </a:ln>
              <a:effectLst/>
            </c:spPr>
            <c:extLst>
              <c:ext xmlns:c16="http://schemas.microsoft.com/office/drawing/2014/chart" uri="{C3380CC4-5D6E-409C-BE32-E72D297353CC}">
                <c16:uniqueId val="{0000001D-4308-D244-BDC9-693FE2AB0A35}"/>
              </c:ext>
            </c:extLst>
          </c:dPt>
          <c:dPt>
            <c:idx val="16"/>
            <c:invertIfNegative val="0"/>
            <c:bubble3D val="0"/>
            <c:spPr>
              <a:solidFill>
                <a:srgbClr val="04A073"/>
              </a:solidFill>
              <a:ln>
                <a:solidFill>
                  <a:schemeClr val="bg1"/>
                </a:solidFill>
              </a:ln>
              <a:effectLst/>
            </c:spPr>
            <c:extLst>
              <c:ext xmlns:c16="http://schemas.microsoft.com/office/drawing/2014/chart" uri="{C3380CC4-5D6E-409C-BE32-E72D297353CC}">
                <c16:uniqueId val="{00000021-4308-D244-BDC9-693FE2AB0A35}"/>
              </c:ext>
            </c:extLst>
          </c:dPt>
          <c:dPt>
            <c:idx val="17"/>
            <c:invertIfNegative val="0"/>
            <c:bubble3D val="0"/>
            <c:spPr>
              <a:solidFill>
                <a:srgbClr val="04A073"/>
              </a:solidFill>
              <a:ln>
                <a:solidFill>
                  <a:schemeClr val="bg1"/>
                </a:solidFill>
              </a:ln>
              <a:effectLst/>
            </c:spPr>
            <c:extLst>
              <c:ext xmlns:c16="http://schemas.microsoft.com/office/drawing/2014/chart" uri="{C3380CC4-5D6E-409C-BE32-E72D297353CC}">
                <c16:uniqueId val="{00000023-4308-D244-BDC9-693FE2AB0A35}"/>
              </c:ext>
            </c:extLst>
          </c:dPt>
          <c:dPt>
            <c:idx val="18"/>
            <c:invertIfNegative val="0"/>
            <c:bubble3D val="0"/>
            <c:spPr>
              <a:solidFill>
                <a:srgbClr val="04A073"/>
              </a:solidFill>
              <a:ln>
                <a:solidFill>
                  <a:schemeClr val="bg1"/>
                </a:solidFill>
              </a:ln>
              <a:effectLst/>
            </c:spPr>
            <c:extLst>
              <c:ext xmlns:c16="http://schemas.microsoft.com/office/drawing/2014/chart" uri="{C3380CC4-5D6E-409C-BE32-E72D297353CC}">
                <c16:uniqueId val="{00000025-4308-D244-BDC9-693FE2AB0A35}"/>
              </c:ext>
            </c:extLst>
          </c:dPt>
          <c:dPt>
            <c:idx val="19"/>
            <c:invertIfNegative val="0"/>
            <c:bubble3D val="0"/>
            <c:spPr>
              <a:solidFill>
                <a:srgbClr val="04A073"/>
              </a:solidFill>
              <a:ln>
                <a:solidFill>
                  <a:schemeClr val="bg1"/>
                </a:solidFill>
              </a:ln>
              <a:effectLst/>
            </c:spPr>
            <c:extLst>
              <c:ext xmlns:c16="http://schemas.microsoft.com/office/drawing/2014/chart" uri="{C3380CC4-5D6E-409C-BE32-E72D297353CC}">
                <c16:uniqueId val="{00000027-4308-D244-BDC9-693FE2AB0A35}"/>
              </c:ext>
            </c:extLst>
          </c:dPt>
          <c:dPt>
            <c:idx val="20"/>
            <c:invertIfNegative val="0"/>
            <c:bubble3D val="0"/>
            <c:spPr>
              <a:solidFill>
                <a:srgbClr val="04A073"/>
              </a:solidFill>
              <a:ln>
                <a:solidFill>
                  <a:schemeClr val="bg1"/>
                </a:solidFill>
              </a:ln>
              <a:effectLst/>
            </c:spPr>
            <c:extLst>
              <c:ext xmlns:c16="http://schemas.microsoft.com/office/drawing/2014/chart" uri="{C3380CC4-5D6E-409C-BE32-E72D297353CC}">
                <c16:uniqueId val="{00000029-4308-D244-BDC9-693FE2AB0A35}"/>
              </c:ext>
            </c:extLst>
          </c:dPt>
          <c:dPt>
            <c:idx val="21"/>
            <c:invertIfNegative val="0"/>
            <c:bubble3D val="0"/>
            <c:spPr>
              <a:solidFill>
                <a:srgbClr val="04A073"/>
              </a:solidFill>
              <a:ln>
                <a:solidFill>
                  <a:schemeClr val="bg1"/>
                </a:solidFill>
              </a:ln>
              <a:effectLst/>
            </c:spPr>
            <c:extLst>
              <c:ext xmlns:c16="http://schemas.microsoft.com/office/drawing/2014/chart" uri="{C3380CC4-5D6E-409C-BE32-E72D297353CC}">
                <c16:uniqueId val="{0000002B-4308-D244-BDC9-693FE2AB0A35}"/>
              </c:ext>
            </c:extLst>
          </c:dPt>
          <c:dPt>
            <c:idx val="22"/>
            <c:invertIfNegative val="0"/>
            <c:bubble3D val="0"/>
            <c:spPr>
              <a:solidFill>
                <a:srgbClr val="04A073"/>
              </a:solidFill>
              <a:ln>
                <a:solidFill>
                  <a:schemeClr val="bg1"/>
                </a:solidFill>
              </a:ln>
              <a:effectLst/>
            </c:spPr>
            <c:extLst>
              <c:ext xmlns:c16="http://schemas.microsoft.com/office/drawing/2014/chart" uri="{C3380CC4-5D6E-409C-BE32-E72D297353CC}">
                <c16:uniqueId val="{0000002D-4308-D244-BDC9-693FE2AB0A35}"/>
              </c:ext>
            </c:extLst>
          </c:dPt>
          <c:dPt>
            <c:idx val="23"/>
            <c:invertIfNegative val="0"/>
            <c:bubble3D val="0"/>
            <c:spPr>
              <a:solidFill>
                <a:srgbClr val="04A073"/>
              </a:solidFill>
              <a:ln>
                <a:solidFill>
                  <a:schemeClr val="bg1"/>
                </a:solidFill>
              </a:ln>
              <a:effectLst/>
            </c:spPr>
            <c:extLst>
              <c:ext xmlns:c16="http://schemas.microsoft.com/office/drawing/2014/chart" uri="{C3380CC4-5D6E-409C-BE32-E72D297353CC}">
                <c16:uniqueId val="{0000002F-4308-D244-BDC9-693FE2AB0A35}"/>
              </c:ext>
            </c:extLst>
          </c:dPt>
          <c:dPt>
            <c:idx val="24"/>
            <c:invertIfNegative val="0"/>
            <c:bubble3D val="0"/>
            <c:spPr>
              <a:solidFill>
                <a:srgbClr val="04A073"/>
              </a:solidFill>
              <a:ln>
                <a:solidFill>
                  <a:schemeClr val="bg1"/>
                </a:solidFill>
              </a:ln>
              <a:effectLst/>
            </c:spPr>
            <c:extLst>
              <c:ext xmlns:c16="http://schemas.microsoft.com/office/drawing/2014/chart" uri="{C3380CC4-5D6E-409C-BE32-E72D297353CC}">
                <c16:uniqueId val="{00000031-4308-D244-BDC9-693FE2AB0A35}"/>
              </c:ext>
            </c:extLst>
          </c:dPt>
          <c:dPt>
            <c:idx val="25"/>
            <c:invertIfNegative val="0"/>
            <c:bubble3D val="0"/>
            <c:spPr>
              <a:solidFill>
                <a:srgbClr val="04A073"/>
              </a:solidFill>
              <a:ln>
                <a:solidFill>
                  <a:schemeClr val="bg1"/>
                </a:solidFill>
              </a:ln>
              <a:effectLst/>
            </c:spPr>
            <c:extLst>
              <c:ext xmlns:c16="http://schemas.microsoft.com/office/drawing/2014/chart" uri="{C3380CC4-5D6E-409C-BE32-E72D297353CC}">
                <c16:uniqueId val="{00000033-4308-D244-BDC9-693FE2AB0A35}"/>
              </c:ext>
            </c:extLst>
          </c:dPt>
          <c:dPt>
            <c:idx val="26"/>
            <c:invertIfNegative val="0"/>
            <c:bubble3D val="0"/>
            <c:spPr>
              <a:solidFill>
                <a:srgbClr val="04A073"/>
              </a:solidFill>
              <a:ln>
                <a:solidFill>
                  <a:schemeClr val="bg1"/>
                </a:solidFill>
              </a:ln>
              <a:effectLst/>
            </c:spPr>
            <c:extLst>
              <c:ext xmlns:c16="http://schemas.microsoft.com/office/drawing/2014/chart" uri="{C3380CC4-5D6E-409C-BE32-E72D297353CC}">
                <c16:uniqueId val="{00000035-4308-D244-BDC9-693FE2AB0A35}"/>
              </c:ext>
            </c:extLst>
          </c:dPt>
          <c:dPt>
            <c:idx val="27"/>
            <c:invertIfNegative val="0"/>
            <c:bubble3D val="0"/>
            <c:spPr>
              <a:solidFill>
                <a:srgbClr val="04A073"/>
              </a:solidFill>
              <a:ln>
                <a:solidFill>
                  <a:schemeClr val="bg1"/>
                </a:solidFill>
              </a:ln>
              <a:effectLst/>
            </c:spPr>
            <c:extLst>
              <c:ext xmlns:c16="http://schemas.microsoft.com/office/drawing/2014/chart" uri="{C3380CC4-5D6E-409C-BE32-E72D297353CC}">
                <c16:uniqueId val="{00000037-4308-D244-BDC9-693FE2AB0A35}"/>
              </c:ext>
            </c:extLst>
          </c:dPt>
          <c:dPt>
            <c:idx val="28"/>
            <c:invertIfNegative val="0"/>
            <c:bubble3D val="0"/>
            <c:spPr>
              <a:solidFill>
                <a:srgbClr val="04A073"/>
              </a:solidFill>
              <a:ln>
                <a:solidFill>
                  <a:schemeClr val="bg1"/>
                </a:solidFill>
              </a:ln>
              <a:effectLst/>
            </c:spPr>
            <c:extLst>
              <c:ext xmlns:c16="http://schemas.microsoft.com/office/drawing/2014/chart" uri="{C3380CC4-5D6E-409C-BE32-E72D297353CC}">
                <c16:uniqueId val="{00000039-4308-D244-BDC9-693FE2AB0A35}"/>
              </c:ext>
            </c:extLst>
          </c:dPt>
          <c:dLbls>
            <c:dLbl>
              <c:idx val="0"/>
              <c:tx>
                <c:rich>
                  <a:bodyPr/>
                  <a:lstStyle/>
                  <a:p>
                    <a:fld id="{62D4FD61-14C1-4409-8476-E25942BF6E2F}" type="CELLRANGE">
                      <a:rPr lang="en-U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308-D244-BDC9-693FE2AB0A35}"/>
                </c:ext>
              </c:extLst>
            </c:dLbl>
            <c:dLbl>
              <c:idx val="1"/>
              <c:tx>
                <c:rich>
                  <a:bodyPr/>
                  <a:lstStyle/>
                  <a:p>
                    <a:fld id="{C65D47FC-150B-494A-9D1C-53159EEF9D68}"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308-D244-BDC9-693FE2AB0A35}"/>
                </c:ext>
              </c:extLst>
            </c:dLbl>
            <c:dLbl>
              <c:idx val="2"/>
              <c:tx>
                <c:rich>
                  <a:bodyPr/>
                  <a:lstStyle/>
                  <a:p>
                    <a:fld id="{1F960FCE-CF28-4A5D-8783-6763E10419BB}"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308-D244-BDC9-693FE2AB0A35}"/>
                </c:ext>
              </c:extLst>
            </c:dLbl>
            <c:dLbl>
              <c:idx val="3"/>
              <c:tx>
                <c:rich>
                  <a:bodyPr/>
                  <a:lstStyle/>
                  <a:p>
                    <a:fld id="{D640422E-1C17-4AE3-B285-7292285CB3B0}"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308-D244-BDC9-693FE2AB0A35}"/>
                </c:ext>
              </c:extLst>
            </c:dLbl>
            <c:dLbl>
              <c:idx val="4"/>
              <c:tx>
                <c:rich>
                  <a:bodyPr/>
                  <a:lstStyle/>
                  <a:p>
                    <a:fld id="{756847E0-C7AD-4123-B090-F1C057B82B2E}"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308-D244-BDC9-693FE2AB0A35}"/>
                </c:ext>
              </c:extLst>
            </c:dLbl>
            <c:dLbl>
              <c:idx val="5"/>
              <c:tx>
                <c:rich>
                  <a:bodyPr/>
                  <a:lstStyle/>
                  <a:p>
                    <a:fld id="{B94F1A56-EAA1-41F8-A71F-5B75513DB81F}"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308-D244-BDC9-693FE2AB0A35}"/>
                </c:ext>
              </c:extLst>
            </c:dLbl>
            <c:dLbl>
              <c:idx val="6"/>
              <c:tx>
                <c:rich>
                  <a:bodyPr/>
                  <a:lstStyle/>
                  <a:p>
                    <a:fld id="{6444D51C-5338-4769-8D9E-071127ADAEA3}"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308-D244-BDC9-693FE2AB0A35}"/>
                </c:ext>
              </c:extLst>
            </c:dLbl>
            <c:dLbl>
              <c:idx val="7"/>
              <c:tx>
                <c:rich>
                  <a:bodyPr/>
                  <a:lstStyle/>
                  <a:p>
                    <a:fld id="{3CE65CA6-0B57-4486-B9B6-A2016510B0BA}"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308-D244-BDC9-693FE2AB0A35}"/>
                </c:ext>
              </c:extLst>
            </c:dLbl>
            <c:dLbl>
              <c:idx val="8"/>
              <c:tx>
                <c:rich>
                  <a:bodyPr/>
                  <a:lstStyle/>
                  <a:p>
                    <a:fld id="{7E8C0164-40B5-40C4-A2C2-808DEB8A6327}"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308-D244-BDC9-693FE2AB0A35}"/>
                </c:ext>
              </c:extLst>
            </c:dLbl>
            <c:dLbl>
              <c:idx val="9"/>
              <c:tx>
                <c:rich>
                  <a:bodyPr/>
                  <a:lstStyle/>
                  <a:p>
                    <a:fld id="{0B44BAB5-B5B8-4DD5-934D-CBB7EFBF1FED}"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308-D244-BDC9-693FE2AB0A35}"/>
                </c:ext>
              </c:extLst>
            </c:dLbl>
            <c:dLbl>
              <c:idx val="10"/>
              <c:tx>
                <c:rich>
                  <a:bodyPr/>
                  <a:lstStyle/>
                  <a:p>
                    <a:fld id="{3F9016B5-3B8A-4A00-9DB9-89809BD3EFB4}"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308-D244-BDC9-693FE2AB0A35}"/>
                </c:ext>
              </c:extLst>
            </c:dLbl>
            <c:dLbl>
              <c:idx val="11"/>
              <c:tx>
                <c:rich>
                  <a:bodyPr/>
                  <a:lstStyle/>
                  <a:p>
                    <a:fld id="{90980164-AC16-45FD-B0E8-C1250426AD5A}"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4308-D244-BDC9-693FE2AB0A35}"/>
                </c:ext>
              </c:extLst>
            </c:dLbl>
            <c:dLbl>
              <c:idx val="12"/>
              <c:tx>
                <c:rich>
                  <a:bodyPr/>
                  <a:lstStyle/>
                  <a:p>
                    <a:fld id="{8B1367F4-BF43-4217-9495-70AA74D36938}"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308-D244-BDC9-693FE2AB0A35}"/>
                </c:ext>
              </c:extLst>
            </c:dLbl>
            <c:dLbl>
              <c:idx val="13"/>
              <c:tx>
                <c:rich>
                  <a:bodyPr/>
                  <a:lstStyle/>
                  <a:p>
                    <a:fld id="{280F754F-0978-48E6-B0E2-96CA77491ABF}"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308-D244-BDC9-693FE2AB0A35}"/>
                </c:ext>
              </c:extLst>
            </c:dLbl>
            <c:dLbl>
              <c:idx val="14"/>
              <c:tx>
                <c:rich>
                  <a:bodyPr/>
                  <a:lstStyle/>
                  <a:p>
                    <a:fld id="{ADD98440-7298-4F6C-837B-D96BD9FA6480}"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4308-D244-BDC9-693FE2AB0A35}"/>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s-E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ncldv!$AB$2:$AB$16</c:f>
              <c:strCache>
                <c:ptCount val="15"/>
                <c:pt idx="0">
                  <c:v>MALV-II</c:v>
                </c:pt>
                <c:pt idx="1">
                  <c:v>Mamiellophyceae</c:v>
                </c:pt>
                <c:pt idx="2">
                  <c:v>Picozoa</c:v>
                </c:pt>
                <c:pt idx="3">
                  <c:v>Haptophyta</c:v>
                </c:pt>
                <c:pt idx="4">
                  <c:v>Unknown_Eukaryote</c:v>
                </c:pt>
                <c:pt idx="5">
                  <c:v>Choanoflagellate</c:v>
                </c:pt>
                <c:pt idx="6">
                  <c:v>Cercozoa</c:v>
                </c:pt>
                <c:pt idx="7">
                  <c:v>Chlorarachniophyta</c:v>
                </c:pt>
                <c:pt idx="8">
                  <c:v>Chrysophyceae</c:v>
                </c:pt>
                <c:pt idx="9">
                  <c:v>Dictyochophyceae</c:v>
                </c:pt>
                <c:pt idx="10">
                  <c:v>Labyrinthulomycete</c:v>
                </c:pt>
                <c:pt idx="11">
                  <c:v>MAST-1</c:v>
                </c:pt>
                <c:pt idx="12">
                  <c:v>MAST-3</c:v>
                </c:pt>
                <c:pt idx="13">
                  <c:v>MAST-4</c:v>
                </c:pt>
                <c:pt idx="14">
                  <c:v>Unknown_Stramenopila</c:v>
                </c:pt>
              </c:strCache>
            </c:strRef>
          </c:cat>
          <c:val>
            <c:numRef>
              <c:f>ncldv!$AD$2:$AD$16</c:f>
              <c:numCache>
                <c:formatCode>General</c:formatCode>
                <c:ptCount val="15"/>
                <c:pt idx="0">
                  <c:v>11157</c:v>
                </c:pt>
                <c:pt idx="1">
                  <c:v>29743</c:v>
                </c:pt>
                <c:pt idx="2">
                  <c:v>19520</c:v>
                </c:pt>
                <c:pt idx="3">
                  <c:v>54990</c:v>
                </c:pt>
                <c:pt idx="4">
                  <c:v>12074</c:v>
                </c:pt>
                <c:pt idx="5">
                  <c:v>91117</c:v>
                </c:pt>
                <c:pt idx="6">
                  <c:v>8118</c:v>
                </c:pt>
                <c:pt idx="7">
                  <c:v>6589</c:v>
                </c:pt>
                <c:pt idx="8">
                  <c:v>273105</c:v>
                </c:pt>
                <c:pt idx="9">
                  <c:v>6525</c:v>
                </c:pt>
                <c:pt idx="10">
                  <c:v>6074</c:v>
                </c:pt>
                <c:pt idx="11">
                  <c:v>138781</c:v>
                </c:pt>
                <c:pt idx="12">
                  <c:v>344464</c:v>
                </c:pt>
                <c:pt idx="13">
                  <c:v>159424</c:v>
                </c:pt>
                <c:pt idx="14">
                  <c:v>664924</c:v>
                </c:pt>
              </c:numCache>
            </c:numRef>
          </c:val>
          <c:extLst>
            <c:ext xmlns:c15="http://schemas.microsoft.com/office/drawing/2012/chart" uri="{02D57815-91ED-43cb-92C2-25804820EDAC}">
              <c15:datalabelsRange>
                <c15:f>ncldv!$AF$2:$AF$16</c15:f>
                <c15:dlblRangeCache>
                  <c:ptCount val="15"/>
                  <c:pt idx="0">
                    <c:v>2</c:v>
                  </c:pt>
                  <c:pt idx="1">
                    <c:v>4</c:v>
                  </c:pt>
                  <c:pt idx="2">
                    <c:v>2</c:v>
                  </c:pt>
                  <c:pt idx="3">
                    <c:v>4</c:v>
                  </c:pt>
                  <c:pt idx="4">
                    <c:v>2</c:v>
                  </c:pt>
                  <c:pt idx="5">
                    <c:v>8</c:v>
                  </c:pt>
                  <c:pt idx="6">
                    <c:v>1</c:v>
                  </c:pt>
                  <c:pt idx="7">
                    <c:v>1</c:v>
                  </c:pt>
                  <c:pt idx="8">
                    <c:v>27</c:v>
                  </c:pt>
                  <c:pt idx="9">
                    <c:v>1</c:v>
                  </c:pt>
                  <c:pt idx="10">
                    <c:v>1</c:v>
                  </c:pt>
                  <c:pt idx="11">
                    <c:v>13</c:v>
                  </c:pt>
                  <c:pt idx="12">
                    <c:v>10</c:v>
                  </c:pt>
                  <c:pt idx="13">
                    <c:v>11</c:v>
                  </c:pt>
                  <c:pt idx="14">
                    <c:v>11</c:v>
                  </c:pt>
                </c15:dlblRangeCache>
              </c15:datalabelsRange>
            </c:ext>
            <c:ext xmlns:c16="http://schemas.microsoft.com/office/drawing/2014/chart" uri="{C3380CC4-5D6E-409C-BE32-E72D297353CC}">
              <c16:uniqueId val="{0000003A-4308-D244-BDC9-693FE2AB0A35}"/>
            </c:ext>
          </c:extLst>
        </c:ser>
        <c:dLbls>
          <c:showLegendKey val="0"/>
          <c:showVal val="0"/>
          <c:showCatName val="0"/>
          <c:showSerName val="0"/>
          <c:showPercent val="0"/>
          <c:showBubbleSize val="0"/>
        </c:dLbls>
        <c:gapWidth val="35"/>
        <c:axId val="760001968"/>
        <c:axId val="760003616"/>
      </c:barChart>
      <c:catAx>
        <c:axId val="76000196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crossAx val="760003616"/>
        <c:crosses val="autoZero"/>
        <c:auto val="1"/>
        <c:lblAlgn val="ctr"/>
        <c:lblOffset val="100"/>
        <c:noMultiLvlLbl val="0"/>
      </c:catAx>
      <c:valAx>
        <c:axId val="760003616"/>
        <c:scaling>
          <c:logBase val="10"/>
          <c:orientation val="minMax"/>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r>
                  <a:rPr lang="en-US" sz="1600" b="0" i="0">
                    <a:latin typeface="Franklin Gothic Medium Cond" panose="020B0606030402020204" pitchFamily="34" charset="0"/>
                  </a:rPr>
                  <a:t>Total</a:t>
                </a:r>
                <a:r>
                  <a:rPr lang="en-US" sz="1600" b="0" i="0" baseline="0">
                    <a:latin typeface="Franklin Gothic Medium Cond" panose="020B0606030402020204" pitchFamily="34" charset="0"/>
                  </a:rPr>
                  <a:t> viral</a:t>
                </a:r>
                <a:r>
                  <a:rPr lang="en-US" sz="1600" b="0" i="0">
                    <a:latin typeface="Franklin Gothic Medium Cond" panose="020B0606030402020204" pitchFamily="34" charset="0"/>
                  </a:rPr>
                  <a:t> length (bp)</a:t>
                </a:r>
                <a:endParaRPr lang="es-ES" sz="1600" b="0" i="0">
                  <a:latin typeface="Franklin Gothic Medium Cond" panose="020B0606030402020204" pitchFamily="34" charset="0"/>
                </a:endParaRPr>
              </a:p>
            </c:rich>
          </c:tx>
          <c:layout>
            <c:manualLayout>
              <c:xMode val="edge"/>
              <c:yMode val="edge"/>
              <c:x val="0.40158330750253707"/>
              <c:y val="0.92945804249669628"/>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crossAx val="7600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1">
          <a:latin typeface="Franklin Gothic Medium" panose="020B0603020102020204" pitchFamily="34" charset="0"/>
        </a:defRPr>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922850441430581E-2"/>
          <c:y val="4.2391283966751174E-2"/>
          <c:w val="0.92313744090043293"/>
          <c:h val="0.84924140152051841"/>
        </c:manualLayout>
      </c:layout>
      <c:barChart>
        <c:barDir val="bar"/>
        <c:grouping val="clustered"/>
        <c:varyColors val="0"/>
        <c:ser>
          <c:idx val="0"/>
          <c:order val="0"/>
          <c:tx>
            <c:strRef>
              <c:f>ncldv!$M$1</c:f>
              <c:strCache>
                <c:ptCount val="1"/>
                <c:pt idx="0">
                  <c:v>total length of all viral contigs</c:v>
                </c:pt>
              </c:strCache>
            </c:strRef>
          </c:tx>
          <c:spPr>
            <a:solidFill>
              <a:schemeClr val="bg2">
                <a:lumMod val="90000"/>
              </a:schemeClr>
            </a:solidFill>
            <a:ln w="6350">
              <a:solidFill>
                <a:schemeClr val="bg1"/>
              </a:solidFill>
            </a:ln>
            <a:effectLst/>
          </c:spPr>
          <c:invertIfNegative val="0"/>
          <c:dPt>
            <c:idx val="0"/>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1-FC99-C44E-9A1C-085C759E2220}"/>
              </c:ext>
            </c:extLst>
          </c:dPt>
          <c:dPt>
            <c:idx val="1"/>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3-FC99-C44E-9A1C-085C759E2220}"/>
              </c:ext>
            </c:extLst>
          </c:dPt>
          <c:dPt>
            <c:idx val="2"/>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5-FC99-C44E-9A1C-085C759E2220}"/>
              </c:ext>
            </c:extLst>
          </c:dPt>
          <c:dPt>
            <c:idx val="3"/>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7-FC99-C44E-9A1C-085C759E2220}"/>
              </c:ext>
            </c:extLst>
          </c:dPt>
          <c:dPt>
            <c:idx val="4"/>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9-FC99-C44E-9A1C-085C759E2220}"/>
              </c:ext>
            </c:extLst>
          </c:dPt>
          <c:dPt>
            <c:idx val="5"/>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B-FC99-C44E-9A1C-085C759E2220}"/>
              </c:ext>
            </c:extLst>
          </c:dPt>
          <c:dPt>
            <c:idx val="6"/>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D-FC99-C44E-9A1C-085C759E2220}"/>
              </c:ext>
            </c:extLst>
          </c:dPt>
          <c:dPt>
            <c:idx val="7"/>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F-FC99-C44E-9A1C-085C759E2220}"/>
              </c:ext>
            </c:extLst>
          </c:dPt>
          <c:dPt>
            <c:idx val="8"/>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1-FC99-C44E-9A1C-085C759E2220}"/>
              </c:ext>
            </c:extLst>
          </c:dPt>
          <c:dPt>
            <c:idx val="9"/>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3-FC99-C44E-9A1C-085C759E2220}"/>
              </c:ext>
            </c:extLst>
          </c:dPt>
          <c:dPt>
            <c:idx val="10"/>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5-FC99-C44E-9A1C-085C759E2220}"/>
              </c:ext>
            </c:extLst>
          </c:dPt>
          <c:dPt>
            <c:idx val="11"/>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7-FC99-C44E-9A1C-085C759E2220}"/>
              </c:ext>
            </c:extLst>
          </c:dPt>
          <c:dPt>
            <c:idx val="12"/>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9-FC99-C44E-9A1C-085C759E2220}"/>
              </c:ext>
            </c:extLst>
          </c:dPt>
          <c:dPt>
            <c:idx val="13"/>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B-FC99-C44E-9A1C-085C759E2220}"/>
              </c:ext>
            </c:extLst>
          </c:dPt>
          <c:dPt>
            <c:idx val="14"/>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D-FC99-C44E-9A1C-085C759E2220}"/>
              </c:ext>
            </c:extLst>
          </c:dPt>
          <c:dPt>
            <c:idx val="16"/>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1-FC99-C44E-9A1C-085C759E2220}"/>
              </c:ext>
            </c:extLst>
          </c:dPt>
          <c:dPt>
            <c:idx val="17"/>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3-FC99-C44E-9A1C-085C759E2220}"/>
              </c:ext>
            </c:extLst>
          </c:dPt>
          <c:dPt>
            <c:idx val="18"/>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5-FC99-C44E-9A1C-085C759E2220}"/>
              </c:ext>
            </c:extLst>
          </c:dPt>
          <c:dPt>
            <c:idx val="19"/>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7-FC99-C44E-9A1C-085C759E2220}"/>
              </c:ext>
            </c:extLst>
          </c:dPt>
          <c:dPt>
            <c:idx val="20"/>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9-FC99-C44E-9A1C-085C759E2220}"/>
              </c:ext>
            </c:extLst>
          </c:dPt>
          <c:dPt>
            <c:idx val="21"/>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B-FC99-C44E-9A1C-085C759E2220}"/>
              </c:ext>
            </c:extLst>
          </c:dPt>
          <c:dPt>
            <c:idx val="22"/>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D-FC99-C44E-9A1C-085C759E2220}"/>
              </c:ext>
            </c:extLst>
          </c:dPt>
          <c:dPt>
            <c:idx val="23"/>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F-FC99-C44E-9A1C-085C759E2220}"/>
              </c:ext>
            </c:extLst>
          </c:dPt>
          <c:dPt>
            <c:idx val="24"/>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1-FC99-C44E-9A1C-085C759E2220}"/>
              </c:ext>
            </c:extLst>
          </c:dPt>
          <c:dPt>
            <c:idx val="25"/>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3-FC99-C44E-9A1C-085C759E2220}"/>
              </c:ext>
            </c:extLst>
          </c:dPt>
          <c:dPt>
            <c:idx val="26"/>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5-FC99-C44E-9A1C-085C759E2220}"/>
              </c:ext>
            </c:extLst>
          </c:dPt>
          <c:dPt>
            <c:idx val="27"/>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7-FC99-C44E-9A1C-085C759E2220}"/>
              </c:ext>
            </c:extLst>
          </c:dPt>
          <c:dPt>
            <c:idx val="28"/>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9-FC99-C44E-9A1C-085C759E2220}"/>
              </c:ext>
            </c:extLst>
          </c:dPt>
          <c:dLbls>
            <c:dLbl>
              <c:idx val="0"/>
              <c:tx>
                <c:rich>
                  <a:bodyPr/>
                  <a:lstStyle/>
                  <a:p>
                    <a:fld id="{AED7A448-50BE-4C63-96A2-54525C30F8BD}" type="CELLRANGE">
                      <a:rPr lang="en-U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FC99-C44E-9A1C-085C759E2220}"/>
                </c:ext>
              </c:extLst>
            </c:dLbl>
            <c:dLbl>
              <c:idx val="1"/>
              <c:tx>
                <c:rich>
                  <a:bodyPr/>
                  <a:lstStyle/>
                  <a:p>
                    <a:fld id="{6560E784-A664-4526-B92D-45ECF5038FD8}"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FC99-C44E-9A1C-085C759E2220}"/>
                </c:ext>
              </c:extLst>
            </c:dLbl>
            <c:dLbl>
              <c:idx val="2"/>
              <c:tx>
                <c:rich>
                  <a:bodyPr/>
                  <a:lstStyle/>
                  <a:p>
                    <a:fld id="{1BB5114E-B89B-4EE8-90D3-18D3FCD8A06B}"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FC99-C44E-9A1C-085C759E2220}"/>
                </c:ext>
              </c:extLst>
            </c:dLbl>
            <c:dLbl>
              <c:idx val="3"/>
              <c:tx>
                <c:rich>
                  <a:bodyPr/>
                  <a:lstStyle/>
                  <a:p>
                    <a:fld id="{5FC512B8-47D8-45A7-A45F-FEC72D2C441B}"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FC99-C44E-9A1C-085C759E2220}"/>
                </c:ext>
              </c:extLst>
            </c:dLbl>
            <c:dLbl>
              <c:idx val="4"/>
              <c:tx>
                <c:rich>
                  <a:bodyPr/>
                  <a:lstStyle/>
                  <a:p>
                    <a:fld id="{89BEFE19-5BAE-4851-B9FA-11F700926E2F}"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FC99-C44E-9A1C-085C759E2220}"/>
                </c:ext>
              </c:extLst>
            </c:dLbl>
            <c:dLbl>
              <c:idx val="5"/>
              <c:tx>
                <c:rich>
                  <a:bodyPr/>
                  <a:lstStyle/>
                  <a:p>
                    <a:fld id="{E4AA4347-1890-4089-A45D-D27D7B189D8D}"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FC99-C44E-9A1C-085C759E2220}"/>
                </c:ext>
              </c:extLst>
            </c:dLbl>
            <c:dLbl>
              <c:idx val="6"/>
              <c:tx>
                <c:rich>
                  <a:bodyPr/>
                  <a:lstStyle/>
                  <a:p>
                    <a:fld id="{6D54571D-A16E-407F-A30F-0806552D59B1}"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FC99-C44E-9A1C-085C759E2220}"/>
                </c:ext>
              </c:extLst>
            </c:dLbl>
            <c:dLbl>
              <c:idx val="7"/>
              <c:tx>
                <c:rich>
                  <a:bodyPr/>
                  <a:lstStyle/>
                  <a:p>
                    <a:fld id="{0DC07220-84A4-4AE2-9DAD-33D593BAE590}"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FC99-C44E-9A1C-085C759E2220}"/>
                </c:ext>
              </c:extLst>
            </c:dLbl>
            <c:dLbl>
              <c:idx val="8"/>
              <c:tx>
                <c:rich>
                  <a:bodyPr/>
                  <a:lstStyle/>
                  <a:p>
                    <a:fld id="{4F1DE87D-6672-433F-AD2C-3D55F8C62D43}"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FC99-C44E-9A1C-085C759E2220}"/>
                </c:ext>
              </c:extLst>
            </c:dLbl>
            <c:dLbl>
              <c:idx val="9"/>
              <c:tx>
                <c:rich>
                  <a:bodyPr/>
                  <a:lstStyle/>
                  <a:p>
                    <a:fld id="{699CA96E-EA5B-4DDF-AE4D-F62683FB02D2}"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FC99-C44E-9A1C-085C759E2220}"/>
                </c:ext>
              </c:extLst>
            </c:dLbl>
            <c:dLbl>
              <c:idx val="10"/>
              <c:tx>
                <c:rich>
                  <a:bodyPr/>
                  <a:lstStyle/>
                  <a:p>
                    <a:fld id="{FED5D45C-338B-413F-80E7-63BB2E8CC52B}"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FC99-C44E-9A1C-085C759E2220}"/>
                </c:ext>
              </c:extLst>
            </c:dLbl>
            <c:dLbl>
              <c:idx val="11"/>
              <c:tx>
                <c:rich>
                  <a:bodyPr/>
                  <a:lstStyle/>
                  <a:p>
                    <a:fld id="{FD0060FD-E961-4A5E-A90F-BB4B6FAED3EF}"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FC99-C44E-9A1C-085C759E2220}"/>
                </c:ext>
              </c:extLst>
            </c:dLbl>
            <c:dLbl>
              <c:idx val="12"/>
              <c:tx>
                <c:rich>
                  <a:bodyPr/>
                  <a:lstStyle/>
                  <a:p>
                    <a:fld id="{400301B0-3D87-4278-9E98-12FA3BFBBB86}"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FC99-C44E-9A1C-085C759E2220}"/>
                </c:ext>
              </c:extLst>
            </c:dLbl>
            <c:dLbl>
              <c:idx val="13"/>
              <c:tx>
                <c:rich>
                  <a:bodyPr/>
                  <a:lstStyle/>
                  <a:p>
                    <a:fld id="{F817E667-CDAA-46A6-AE93-2605BB8ECEB7}"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FC99-C44E-9A1C-085C759E2220}"/>
                </c:ext>
              </c:extLst>
            </c:dLbl>
            <c:dLbl>
              <c:idx val="14"/>
              <c:tx>
                <c:rich>
                  <a:bodyPr/>
                  <a:lstStyle/>
                  <a:p>
                    <a:fld id="{9C819F42-0B25-4D6D-B266-FF02D7C90795}"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FC99-C44E-9A1C-085C759E2220}"/>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s-E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ncldv!$AA$2:$AA$16</c:f>
              <c:numCache>
                <c:formatCode>General</c:formatCode>
                <c:ptCount val="15"/>
              </c:numCache>
            </c:numRef>
          </c:cat>
          <c:val>
            <c:numRef>
              <c:f>ncldv!$AC$2:$AC$16</c:f>
              <c:numCache>
                <c:formatCode>General</c:formatCode>
                <c:ptCount val="15"/>
                <c:pt idx="0">
                  <c:v>2</c:v>
                </c:pt>
                <c:pt idx="1">
                  <c:v>3</c:v>
                </c:pt>
                <c:pt idx="2">
                  <c:v>2</c:v>
                </c:pt>
                <c:pt idx="3">
                  <c:v>3</c:v>
                </c:pt>
                <c:pt idx="4">
                  <c:v>1</c:v>
                </c:pt>
                <c:pt idx="5">
                  <c:v>1</c:v>
                </c:pt>
                <c:pt idx="6">
                  <c:v>1</c:v>
                </c:pt>
                <c:pt idx="7">
                  <c:v>2</c:v>
                </c:pt>
                <c:pt idx="8">
                  <c:v>3</c:v>
                </c:pt>
                <c:pt idx="9">
                  <c:v>1</c:v>
                </c:pt>
                <c:pt idx="10">
                  <c:v>1</c:v>
                </c:pt>
                <c:pt idx="11">
                  <c:v>6</c:v>
                </c:pt>
                <c:pt idx="12">
                  <c:v>1</c:v>
                </c:pt>
                <c:pt idx="13">
                  <c:v>2</c:v>
                </c:pt>
                <c:pt idx="14">
                  <c:v>1</c:v>
                </c:pt>
              </c:numCache>
            </c:numRef>
          </c:val>
          <c:extLst>
            <c:ext xmlns:c15="http://schemas.microsoft.com/office/drawing/2012/chart" uri="{02D57815-91ED-43cb-92C2-25804820EDAC}">
              <c15:datalabelsRange>
                <c15:f>ncldv!$AC$2:$AC$16</c15:f>
                <c15:dlblRangeCache>
                  <c:ptCount val="15"/>
                  <c:pt idx="0">
                    <c:v>2</c:v>
                  </c:pt>
                  <c:pt idx="1">
                    <c:v>3</c:v>
                  </c:pt>
                  <c:pt idx="2">
                    <c:v>2</c:v>
                  </c:pt>
                  <c:pt idx="3">
                    <c:v>3</c:v>
                  </c:pt>
                  <c:pt idx="4">
                    <c:v>1</c:v>
                  </c:pt>
                  <c:pt idx="5">
                    <c:v>1</c:v>
                  </c:pt>
                  <c:pt idx="6">
                    <c:v>1</c:v>
                  </c:pt>
                  <c:pt idx="7">
                    <c:v>2</c:v>
                  </c:pt>
                  <c:pt idx="8">
                    <c:v>3</c:v>
                  </c:pt>
                  <c:pt idx="9">
                    <c:v>1</c:v>
                  </c:pt>
                  <c:pt idx="10">
                    <c:v>1</c:v>
                  </c:pt>
                  <c:pt idx="11">
                    <c:v>6</c:v>
                  </c:pt>
                  <c:pt idx="12">
                    <c:v>1</c:v>
                  </c:pt>
                  <c:pt idx="13">
                    <c:v>2</c:v>
                  </c:pt>
                  <c:pt idx="14">
                    <c:v>1</c:v>
                  </c:pt>
                </c15:dlblRangeCache>
              </c15:datalabelsRange>
            </c:ext>
            <c:ext xmlns:c16="http://schemas.microsoft.com/office/drawing/2014/chart" uri="{C3380CC4-5D6E-409C-BE32-E72D297353CC}">
              <c16:uniqueId val="{0000003A-FC99-C44E-9A1C-085C759E2220}"/>
            </c:ext>
          </c:extLst>
        </c:ser>
        <c:dLbls>
          <c:showLegendKey val="0"/>
          <c:showVal val="0"/>
          <c:showCatName val="0"/>
          <c:showSerName val="0"/>
          <c:showPercent val="0"/>
          <c:showBubbleSize val="0"/>
        </c:dLbls>
        <c:gapWidth val="35"/>
        <c:axId val="760001968"/>
        <c:axId val="760003616"/>
      </c:barChart>
      <c:catAx>
        <c:axId val="76000196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bg2">
                    <a:lumMod val="90000"/>
                  </a:schemeClr>
                </a:solidFill>
                <a:latin typeface="Franklin Gothic Medium" panose="020B0603020102020204" pitchFamily="34" charset="0"/>
                <a:ea typeface="+mn-ea"/>
                <a:cs typeface="+mn-cs"/>
              </a:defRPr>
            </a:pPr>
            <a:endParaRPr lang="es-ES"/>
          </a:p>
        </c:txPr>
        <c:crossAx val="760003616"/>
        <c:crosses val="autoZero"/>
        <c:auto val="1"/>
        <c:lblAlgn val="ctr"/>
        <c:lblOffset val="100"/>
        <c:noMultiLvlLbl val="0"/>
      </c:catAx>
      <c:valAx>
        <c:axId val="760003616"/>
        <c:scaling>
          <c:orientation val="minMax"/>
          <c:max val="10"/>
          <c:min val="0"/>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r>
                  <a:rPr lang="en-US" sz="1600" b="0" i="0" baseline="0">
                    <a:effectLst/>
                    <a:latin typeface="Franklin Gothic Medium Cond" panose="020B0606030402020204" pitchFamily="34" charset="0"/>
                  </a:rPr>
                  <a:t>nº SAGs</a:t>
                </a:r>
                <a:endParaRPr lang="es-ES" sz="1600" b="0" i="0">
                  <a:effectLst/>
                  <a:latin typeface="Franklin Gothic Medium Cond" panose="020B0606030402020204" pitchFamily="34" charset="0"/>
                </a:endParaRPr>
              </a:p>
            </c:rich>
          </c:tx>
          <c:layout>
            <c:manualLayout>
              <c:xMode val="edge"/>
              <c:yMode val="edge"/>
              <c:x val="0.3298760199059213"/>
              <c:y val="0.9435754673788149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crossAx val="7600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latin typeface="Franklin Gothic Medium" panose="020B0603020102020204" pitchFamily="34" charset="0"/>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6663665079504"/>
          <c:y val="1.7772327201647217E-2"/>
          <c:w val="0.72684250937858608"/>
          <c:h val="0.85567238724337669"/>
        </c:manualLayout>
      </c:layout>
      <c:barChart>
        <c:barDir val="bar"/>
        <c:grouping val="clustered"/>
        <c:varyColors val="0"/>
        <c:ser>
          <c:idx val="0"/>
          <c:order val="0"/>
          <c:tx>
            <c:strRef>
              <c:f>ncldv!$M$1</c:f>
              <c:strCache>
                <c:ptCount val="1"/>
                <c:pt idx="0">
                  <c:v>total length of all viral contigs</c:v>
                </c:pt>
              </c:strCache>
            </c:strRef>
          </c:tx>
          <c:spPr>
            <a:solidFill>
              <a:srgbClr val="04A073"/>
            </a:solidFill>
            <a:ln>
              <a:solidFill>
                <a:schemeClr val="bg1"/>
              </a:solidFill>
            </a:ln>
            <a:effectLst/>
          </c:spPr>
          <c:invertIfNegative val="0"/>
          <c:dPt>
            <c:idx val="0"/>
            <c:invertIfNegative val="0"/>
            <c:bubble3D val="0"/>
            <c:spPr>
              <a:solidFill>
                <a:srgbClr val="E79F25"/>
              </a:solidFill>
              <a:ln>
                <a:solidFill>
                  <a:schemeClr val="bg1"/>
                </a:solidFill>
              </a:ln>
              <a:effectLst/>
            </c:spPr>
            <c:extLst>
              <c:ext xmlns:c16="http://schemas.microsoft.com/office/drawing/2014/chart" uri="{C3380CC4-5D6E-409C-BE32-E72D297353CC}">
                <c16:uniqueId val="{00000001-4C9E-A840-B9AF-ABC64B2D5F2A}"/>
              </c:ext>
            </c:extLst>
          </c:dPt>
          <c:dPt>
            <c:idx val="1"/>
            <c:invertIfNegative val="0"/>
            <c:bubble3D val="0"/>
            <c:spPr>
              <a:solidFill>
                <a:srgbClr val="E79F25"/>
              </a:solidFill>
              <a:ln>
                <a:solidFill>
                  <a:schemeClr val="bg1"/>
                </a:solidFill>
              </a:ln>
              <a:effectLst/>
            </c:spPr>
            <c:extLst>
              <c:ext xmlns:c16="http://schemas.microsoft.com/office/drawing/2014/chart" uri="{C3380CC4-5D6E-409C-BE32-E72D297353CC}">
                <c16:uniqueId val="{00000003-4C9E-A840-B9AF-ABC64B2D5F2A}"/>
              </c:ext>
            </c:extLst>
          </c:dPt>
          <c:dPt>
            <c:idx val="2"/>
            <c:invertIfNegative val="0"/>
            <c:bubble3D val="0"/>
            <c:spPr>
              <a:solidFill>
                <a:srgbClr val="5BB4E4"/>
              </a:solidFill>
              <a:ln>
                <a:solidFill>
                  <a:schemeClr val="bg1"/>
                </a:solidFill>
              </a:ln>
              <a:effectLst/>
            </c:spPr>
            <c:extLst>
              <c:ext xmlns:c16="http://schemas.microsoft.com/office/drawing/2014/chart" uri="{C3380CC4-5D6E-409C-BE32-E72D297353CC}">
                <c16:uniqueId val="{00000005-4C9E-A840-B9AF-ABC64B2D5F2A}"/>
              </c:ext>
            </c:extLst>
          </c:dPt>
          <c:dPt>
            <c:idx val="3"/>
            <c:invertIfNegative val="0"/>
            <c:bubble3D val="0"/>
            <c:spPr>
              <a:solidFill>
                <a:srgbClr val="CC79A7"/>
              </a:solidFill>
              <a:ln>
                <a:solidFill>
                  <a:schemeClr val="bg1"/>
                </a:solidFill>
              </a:ln>
              <a:effectLst/>
            </c:spPr>
            <c:extLst>
              <c:ext xmlns:c16="http://schemas.microsoft.com/office/drawing/2014/chart" uri="{C3380CC4-5D6E-409C-BE32-E72D297353CC}">
                <c16:uniqueId val="{00000007-4C9E-A840-B9AF-ABC64B2D5F2A}"/>
              </c:ext>
            </c:extLst>
          </c:dPt>
          <c:dPt>
            <c:idx val="4"/>
            <c:invertIfNegative val="0"/>
            <c:bubble3D val="0"/>
            <c:spPr>
              <a:solidFill>
                <a:srgbClr val="CC79A7"/>
              </a:solidFill>
              <a:ln>
                <a:solidFill>
                  <a:schemeClr val="bg1"/>
                </a:solidFill>
              </a:ln>
              <a:effectLst/>
            </c:spPr>
            <c:extLst>
              <c:ext xmlns:c16="http://schemas.microsoft.com/office/drawing/2014/chart" uri="{C3380CC4-5D6E-409C-BE32-E72D297353CC}">
                <c16:uniqueId val="{00000009-4C9E-A840-B9AF-ABC64B2D5F2A}"/>
              </c:ext>
            </c:extLst>
          </c:dPt>
          <c:dPt>
            <c:idx val="5"/>
            <c:invertIfNegative val="0"/>
            <c:bubble3D val="0"/>
            <c:spPr>
              <a:solidFill>
                <a:srgbClr val="F2E544"/>
              </a:solidFill>
              <a:ln>
                <a:solidFill>
                  <a:schemeClr val="bg1"/>
                </a:solidFill>
              </a:ln>
              <a:effectLst/>
            </c:spPr>
            <c:extLst>
              <c:ext xmlns:c16="http://schemas.microsoft.com/office/drawing/2014/chart" uri="{C3380CC4-5D6E-409C-BE32-E72D297353CC}">
                <c16:uniqueId val="{0000000B-4C9E-A840-B9AF-ABC64B2D5F2A}"/>
              </c:ext>
            </c:extLst>
          </c:dPt>
          <c:dPt>
            <c:idx val="6"/>
            <c:invertIfNegative val="0"/>
            <c:bubble3D val="0"/>
            <c:spPr>
              <a:solidFill>
                <a:srgbClr val="0673B3"/>
              </a:solidFill>
              <a:ln>
                <a:solidFill>
                  <a:schemeClr val="bg1"/>
                </a:solidFill>
              </a:ln>
              <a:effectLst/>
            </c:spPr>
            <c:extLst>
              <c:ext xmlns:c16="http://schemas.microsoft.com/office/drawing/2014/chart" uri="{C3380CC4-5D6E-409C-BE32-E72D297353CC}">
                <c16:uniqueId val="{0000000D-4C9E-A840-B9AF-ABC64B2D5F2A}"/>
              </c:ext>
            </c:extLst>
          </c:dPt>
          <c:dPt>
            <c:idx val="7"/>
            <c:invertIfNegative val="0"/>
            <c:bubble3D val="0"/>
            <c:spPr>
              <a:solidFill>
                <a:srgbClr val="D35F25"/>
              </a:solidFill>
              <a:ln>
                <a:solidFill>
                  <a:schemeClr val="bg1"/>
                </a:solidFill>
              </a:ln>
              <a:effectLst/>
            </c:spPr>
            <c:extLst>
              <c:ext xmlns:c16="http://schemas.microsoft.com/office/drawing/2014/chart" uri="{C3380CC4-5D6E-409C-BE32-E72D297353CC}">
                <c16:uniqueId val="{0000000F-4C9E-A840-B9AF-ABC64B2D5F2A}"/>
              </c:ext>
            </c:extLst>
          </c:dPt>
          <c:dPt>
            <c:idx val="8"/>
            <c:invertIfNegative val="0"/>
            <c:bubble3D val="0"/>
            <c:spPr>
              <a:solidFill>
                <a:srgbClr val="04A073"/>
              </a:solidFill>
              <a:ln>
                <a:solidFill>
                  <a:schemeClr val="bg1"/>
                </a:solidFill>
              </a:ln>
              <a:effectLst/>
            </c:spPr>
            <c:extLst>
              <c:ext xmlns:c16="http://schemas.microsoft.com/office/drawing/2014/chart" uri="{C3380CC4-5D6E-409C-BE32-E72D297353CC}">
                <c16:uniqueId val="{00000011-4C9E-A840-B9AF-ABC64B2D5F2A}"/>
              </c:ext>
            </c:extLst>
          </c:dPt>
          <c:dPt>
            <c:idx val="9"/>
            <c:invertIfNegative val="0"/>
            <c:bubble3D val="0"/>
            <c:spPr>
              <a:solidFill>
                <a:srgbClr val="04A073"/>
              </a:solidFill>
              <a:ln>
                <a:solidFill>
                  <a:schemeClr val="bg1"/>
                </a:solidFill>
              </a:ln>
              <a:effectLst/>
            </c:spPr>
            <c:extLst>
              <c:ext xmlns:c16="http://schemas.microsoft.com/office/drawing/2014/chart" uri="{C3380CC4-5D6E-409C-BE32-E72D297353CC}">
                <c16:uniqueId val="{00000013-4C9E-A840-B9AF-ABC64B2D5F2A}"/>
              </c:ext>
            </c:extLst>
          </c:dPt>
          <c:dPt>
            <c:idx val="10"/>
            <c:invertIfNegative val="0"/>
            <c:bubble3D val="0"/>
            <c:spPr>
              <a:solidFill>
                <a:srgbClr val="04A073"/>
              </a:solidFill>
              <a:ln>
                <a:solidFill>
                  <a:schemeClr val="bg1"/>
                </a:solidFill>
              </a:ln>
              <a:effectLst/>
            </c:spPr>
            <c:extLst>
              <c:ext xmlns:c16="http://schemas.microsoft.com/office/drawing/2014/chart" uri="{C3380CC4-5D6E-409C-BE32-E72D297353CC}">
                <c16:uniqueId val="{00000015-4C9E-A840-B9AF-ABC64B2D5F2A}"/>
              </c:ext>
            </c:extLst>
          </c:dPt>
          <c:dPt>
            <c:idx val="11"/>
            <c:invertIfNegative val="0"/>
            <c:bubble3D val="0"/>
            <c:spPr>
              <a:solidFill>
                <a:srgbClr val="04A073"/>
              </a:solidFill>
              <a:ln>
                <a:solidFill>
                  <a:schemeClr val="bg1"/>
                </a:solidFill>
              </a:ln>
              <a:effectLst/>
            </c:spPr>
            <c:extLst>
              <c:ext xmlns:c16="http://schemas.microsoft.com/office/drawing/2014/chart" uri="{C3380CC4-5D6E-409C-BE32-E72D297353CC}">
                <c16:uniqueId val="{00000017-4C9E-A840-B9AF-ABC64B2D5F2A}"/>
              </c:ext>
            </c:extLst>
          </c:dPt>
          <c:dPt>
            <c:idx val="12"/>
            <c:invertIfNegative val="0"/>
            <c:bubble3D val="0"/>
            <c:spPr>
              <a:solidFill>
                <a:srgbClr val="04A073"/>
              </a:solidFill>
              <a:ln>
                <a:solidFill>
                  <a:schemeClr val="bg1"/>
                </a:solidFill>
              </a:ln>
              <a:effectLst/>
            </c:spPr>
            <c:extLst>
              <c:ext xmlns:c16="http://schemas.microsoft.com/office/drawing/2014/chart" uri="{C3380CC4-5D6E-409C-BE32-E72D297353CC}">
                <c16:uniqueId val="{00000019-4C9E-A840-B9AF-ABC64B2D5F2A}"/>
              </c:ext>
            </c:extLst>
          </c:dPt>
          <c:dPt>
            <c:idx val="13"/>
            <c:invertIfNegative val="0"/>
            <c:bubble3D val="0"/>
            <c:spPr>
              <a:solidFill>
                <a:srgbClr val="04A073"/>
              </a:solidFill>
              <a:ln>
                <a:solidFill>
                  <a:schemeClr val="bg1"/>
                </a:solidFill>
              </a:ln>
              <a:effectLst/>
            </c:spPr>
            <c:extLst>
              <c:ext xmlns:c16="http://schemas.microsoft.com/office/drawing/2014/chart" uri="{C3380CC4-5D6E-409C-BE32-E72D297353CC}">
                <c16:uniqueId val="{0000001B-4C9E-A840-B9AF-ABC64B2D5F2A}"/>
              </c:ext>
            </c:extLst>
          </c:dPt>
          <c:dPt>
            <c:idx val="14"/>
            <c:invertIfNegative val="0"/>
            <c:bubble3D val="0"/>
            <c:spPr>
              <a:solidFill>
                <a:srgbClr val="04A073"/>
              </a:solidFill>
              <a:ln>
                <a:solidFill>
                  <a:schemeClr val="bg1"/>
                </a:solidFill>
              </a:ln>
              <a:effectLst/>
            </c:spPr>
            <c:extLst>
              <c:ext xmlns:c16="http://schemas.microsoft.com/office/drawing/2014/chart" uri="{C3380CC4-5D6E-409C-BE32-E72D297353CC}">
                <c16:uniqueId val="{0000001D-4C9E-A840-B9AF-ABC64B2D5F2A}"/>
              </c:ext>
            </c:extLst>
          </c:dPt>
          <c:dPt>
            <c:idx val="15"/>
            <c:invertIfNegative val="0"/>
            <c:bubble3D val="0"/>
            <c:spPr>
              <a:solidFill>
                <a:srgbClr val="04A073"/>
              </a:solidFill>
              <a:ln>
                <a:solidFill>
                  <a:schemeClr val="bg1"/>
                </a:solidFill>
              </a:ln>
              <a:effectLst/>
            </c:spPr>
            <c:extLst>
              <c:ext xmlns:c16="http://schemas.microsoft.com/office/drawing/2014/chart" uri="{C3380CC4-5D6E-409C-BE32-E72D297353CC}">
                <c16:uniqueId val="{0000001F-4C9E-A840-B9AF-ABC64B2D5F2A}"/>
              </c:ext>
            </c:extLst>
          </c:dPt>
          <c:dPt>
            <c:idx val="16"/>
            <c:invertIfNegative val="0"/>
            <c:bubble3D val="0"/>
            <c:spPr>
              <a:solidFill>
                <a:srgbClr val="04A073"/>
              </a:solidFill>
              <a:ln>
                <a:solidFill>
                  <a:schemeClr val="bg1"/>
                </a:solidFill>
              </a:ln>
              <a:effectLst/>
            </c:spPr>
            <c:extLst>
              <c:ext xmlns:c16="http://schemas.microsoft.com/office/drawing/2014/chart" uri="{C3380CC4-5D6E-409C-BE32-E72D297353CC}">
                <c16:uniqueId val="{00000021-4C9E-A840-B9AF-ABC64B2D5F2A}"/>
              </c:ext>
            </c:extLst>
          </c:dPt>
          <c:dPt>
            <c:idx val="17"/>
            <c:invertIfNegative val="0"/>
            <c:bubble3D val="0"/>
            <c:spPr>
              <a:solidFill>
                <a:schemeClr val="tx2">
                  <a:lumMod val="40000"/>
                  <a:lumOff val="60000"/>
                </a:schemeClr>
              </a:solidFill>
              <a:ln>
                <a:solidFill>
                  <a:schemeClr val="bg1"/>
                </a:solidFill>
              </a:ln>
              <a:effectLst/>
            </c:spPr>
            <c:extLst>
              <c:ext xmlns:c16="http://schemas.microsoft.com/office/drawing/2014/chart" uri="{C3380CC4-5D6E-409C-BE32-E72D297353CC}">
                <c16:uniqueId val="{00000023-4C9E-A840-B9AF-ABC64B2D5F2A}"/>
              </c:ext>
            </c:extLst>
          </c:dPt>
          <c:dPt>
            <c:idx val="18"/>
            <c:invertIfNegative val="0"/>
            <c:bubble3D val="0"/>
            <c:spPr>
              <a:solidFill>
                <a:srgbClr val="04A073"/>
              </a:solidFill>
              <a:ln>
                <a:solidFill>
                  <a:schemeClr val="bg1"/>
                </a:solidFill>
              </a:ln>
              <a:effectLst/>
            </c:spPr>
            <c:extLst>
              <c:ext xmlns:c16="http://schemas.microsoft.com/office/drawing/2014/chart" uri="{C3380CC4-5D6E-409C-BE32-E72D297353CC}">
                <c16:uniqueId val="{00000025-4C9E-A840-B9AF-ABC64B2D5F2A}"/>
              </c:ext>
            </c:extLst>
          </c:dPt>
          <c:dPt>
            <c:idx val="19"/>
            <c:invertIfNegative val="0"/>
            <c:bubble3D val="0"/>
            <c:spPr>
              <a:solidFill>
                <a:srgbClr val="04A073"/>
              </a:solidFill>
              <a:ln>
                <a:solidFill>
                  <a:schemeClr val="bg1"/>
                </a:solidFill>
              </a:ln>
              <a:effectLst/>
            </c:spPr>
            <c:extLst>
              <c:ext xmlns:c16="http://schemas.microsoft.com/office/drawing/2014/chart" uri="{C3380CC4-5D6E-409C-BE32-E72D297353CC}">
                <c16:uniqueId val="{00000027-4C9E-A840-B9AF-ABC64B2D5F2A}"/>
              </c:ext>
            </c:extLst>
          </c:dPt>
          <c:dPt>
            <c:idx val="20"/>
            <c:invertIfNegative val="0"/>
            <c:bubble3D val="0"/>
            <c:spPr>
              <a:solidFill>
                <a:srgbClr val="04A073"/>
              </a:solidFill>
              <a:ln>
                <a:solidFill>
                  <a:schemeClr val="bg1"/>
                </a:solidFill>
              </a:ln>
              <a:effectLst/>
            </c:spPr>
            <c:extLst>
              <c:ext xmlns:c16="http://schemas.microsoft.com/office/drawing/2014/chart" uri="{C3380CC4-5D6E-409C-BE32-E72D297353CC}">
                <c16:uniqueId val="{00000029-4C9E-A840-B9AF-ABC64B2D5F2A}"/>
              </c:ext>
            </c:extLst>
          </c:dPt>
          <c:dPt>
            <c:idx val="21"/>
            <c:invertIfNegative val="0"/>
            <c:bubble3D val="0"/>
            <c:spPr>
              <a:solidFill>
                <a:srgbClr val="04A073"/>
              </a:solidFill>
              <a:ln>
                <a:solidFill>
                  <a:schemeClr val="bg1"/>
                </a:solidFill>
              </a:ln>
              <a:effectLst/>
            </c:spPr>
            <c:extLst>
              <c:ext xmlns:c16="http://schemas.microsoft.com/office/drawing/2014/chart" uri="{C3380CC4-5D6E-409C-BE32-E72D297353CC}">
                <c16:uniqueId val="{0000002B-4C9E-A840-B9AF-ABC64B2D5F2A}"/>
              </c:ext>
            </c:extLst>
          </c:dPt>
          <c:dPt>
            <c:idx val="22"/>
            <c:invertIfNegative val="0"/>
            <c:bubble3D val="0"/>
            <c:spPr>
              <a:solidFill>
                <a:srgbClr val="04A073"/>
              </a:solidFill>
              <a:ln>
                <a:solidFill>
                  <a:schemeClr val="bg1"/>
                </a:solidFill>
              </a:ln>
              <a:effectLst/>
            </c:spPr>
            <c:extLst>
              <c:ext xmlns:c16="http://schemas.microsoft.com/office/drawing/2014/chart" uri="{C3380CC4-5D6E-409C-BE32-E72D297353CC}">
                <c16:uniqueId val="{0000002D-4C9E-A840-B9AF-ABC64B2D5F2A}"/>
              </c:ext>
            </c:extLst>
          </c:dPt>
          <c:dPt>
            <c:idx val="23"/>
            <c:invertIfNegative val="0"/>
            <c:bubble3D val="0"/>
            <c:spPr>
              <a:solidFill>
                <a:srgbClr val="04A073"/>
              </a:solidFill>
              <a:ln>
                <a:solidFill>
                  <a:schemeClr val="bg1"/>
                </a:solidFill>
              </a:ln>
              <a:effectLst/>
            </c:spPr>
            <c:extLst>
              <c:ext xmlns:c16="http://schemas.microsoft.com/office/drawing/2014/chart" uri="{C3380CC4-5D6E-409C-BE32-E72D297353CC}">
                <c16:uniqueId val="{0000002F-4C9E-A840-B9AF-ABC64B2D5F2A}"/>
              </c:ext>
            </c:extLst>
          </c:dPt>
          <c:dPt>
            <c:idx val="24"/>
            <c:invertIfNegative val="0"/>
            <c:bubble3D val="0"/>
            <c:spPr>
              <a:solidFill>
                <a:srgbClr val="04A073"/>
              </a:solidFill>
              <a:ln>
                <a:solidFill>
                  <a:schemeClr val="bg1"/>
                </a:solidFill>
              </a:ln>
              <a:effectLst/>
            </c:spPr>
            <c:extLst>
              <c:ext xmlns:c16="http://schemas.microsoft.com/office/drawing/2014/chart" uri="{C3380CC4-5D6E-409C-BE32-E72D297353CC}">
                <c16:uniqueId val="{00000031-4C9E-A840-B9AF-ABC64B2D5F2A}"/>
              </c:ext>
            </c:extLst>
          </c:dPt>
          <c:dPt>
            <c:idx val="25"/>
            <c:invertIfNegative val="0"/>
            <c:bubble3D val="0"/>
            <c:spPr>
              <a:solidFill>
                <a:srgbClr val="04A073"/>
              </a:solidFill>
              <a:ln>
                <a:solidFill>
                  <a:schemeClr val="bg1"/>
                </a:solidFill>
              </a:ln>
              <a:effectLst/>
            </c:spPr>
            <c:extLst>
              <c:ext xmlns:c16="http://schemas.microsoft.com/office/drawing/2014/chart" uri="{C3380CC4-5D6E-409C-BE32-E72D297353CC}">
                <c16:uniqueId val="{00000033-4C9E-A840-B9AF-ABC64B2D5F2A}"/>
              </c:ext>
            </c:extLst>
          </c:dPt>
          <c:dPt>
            <c:idx val="26"/>
            <c:invertIfNegative val="0"/>
            <c:bubble3D val="0"/>
            <c:spPr>
              <a:solidFill>
                <a:srgbClr val="04A073"/>
              </a:solidFill>
              <a:ln>
                <a:solidFill>
                  <a:schemeClr val="bg1"/>
                </a:solidFill>
              </a:ln>
              <a:effectLst/>
            </c:spPr>
            <c:extLst>
              <c:ext xmlns:c16="http://schemas.microsoft.com/office/drawing/2014/chart" uri="{C3380CC4-5D6E-409C-BE32-E72D297353CC}">
                <c16:uniqueId val="{00000035-4C9E-A840-B9AF-ABC64B2D5F2A}"/>
              </c:ext>
            </c:extLst>
          </c:dPt>
          <c:dPt>
            <c:idx val="27"/>
            <c:invertIfNegative val="0"/>
            <c:bubble3D val="0"/>
            <c:spPr>
              <a:solidFill>
                <a:srgbClr val="04A073"/>
              </a:solidFill>
              <a:ln>
                <a:solidFill>
                  <a:schemeClr val="bg1"/>
                </a:solidFill>
              </a:ln>
              <a:effectLst/>
            </c:spPr>
            <c:extLst>
              <c:ext xmlns:c16="http://schemas.microsoft.com/office/drawing/2014/chart" uri="{C3380CC4-5D6E-409C-BE32-E72D297353CC}">
                <c16:uniqueId val="{00000037-4C9E-A840-B9AF-ABC64B2D5F2A}"/>
              </c:ext>
            </c:extLst>
          </c:dPt>
          <c:dPt>
            <c:idx val="28"/>
            <c:invertIfNegative val="0"/>
            <c:bubble3D val="0"/>
            <c:spPr>
              <a:solidFill>
                <a:srgbClr val="04A073"/>
              </a:solidFill>
              <a:ln>
                <a:solidFill>
                  <a:schemeClr val="bg1"/>
                </a:solidFill>
              </a:ln>
              <a:effectLst/>
            </c:spPr>
            <c:extLst>
              <c:ext xmlns:c16="http://schemas.microsoft.com/office/drawing/2014/chart" uri="{C3380CC4-5D6E-409C-BE32-E72D297353CC}">
                <c16:uniqueId val="{00000039-4C9E-A840-B9AF-ABC64B2D5F2A}"/>
              </c:ext>
            </c:extLst>
          </c:dPt>
          <c:dLbls>
            <c:dLbl>
              <c:idx val="0"/>
              <c:tx>
                <c:rich>
                  <a:bodyPr/>
                  <a:lstStyle/>
                  <a:p>
                    <a:fld id="{6DB5F00E-5125-4E34-B46B-66840444DD73}" type="CELLRANGE">
                      <a:rPr lang="en-U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4C9E-A840-B9AF-ABC64B2D5F2A}"/>
                </c:ext>
              </c:extLst>
            </c:dLbl>
            <c:dLbl>
              <c:idx val="1"/>
              <c:tx>
                <c:rich>
                  <a:bodyPr/>
                  <a:lstStyle/>
                  <a:p>
                    <a:fld id="{B8D149B0-F1E0-4B16-8D9E-1980615338F9}"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4C9E-A840-B9AF-ABC64B2D5F2A}"/>
                </c:ext>
              </c:extLst>
            </c:dLbl>
            <c:dLbl>
              <c:idx val="2"/>
              <c:tx>
                <c:rich>
                  <a:bodyPr/>
                  <a:lstStyle/>
                  <a:p>
                    <a:fld id="{BCBBB3E5-FF05-474A-8456-6F1412968DE5}"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4C9E-A840-B9AF-ABC64B2D5F2A}"/>
                </c:ext>
              </c:extLst>
            </c:dLbl>
            <c:dLbl>
              <c:idx val="3"/>
              <c:tx>
                <c:rich>
                  <a:bodyPr/>
                  <a:lstStyle/>
                  <a:p>
                    <a:fld id="{9F5A2A19-FD0A-4382-9448-6C85282CE8A6}"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4C9E-A840-B9AF-ABC64B2D5F2A}"/>
                </c:ext>
              </c:extLst>
            </c:dLbl>
            <c:dLbl>
              <c:idx val="4"/>
              <c:tx>
                <c:rich>
                  <a:bodyPr/>
                  <a:lstStyle/>
                  <a:p>
                    <a:fld id="{CDEBDA91-1E68-4E72-8A7D-5A8AD8FA1CC4}"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4C9E-A840-B9AF-ABC64B2D5F2A}"/>
                </c:ext>
              </c:extLst>
            </c:dLbl>
            <c:dLbl>
              <c:idx val="5"/>
              <c:tx>
                <c:rich>
                  <a:bodyPr/>
                  <a:lstStyle/>
                  <a:p>
                    <a:fld id="{7AFEA380-F3C3-49EB-81F1-B7F5572E2F86}"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4C9E-A840-B9AF-ABC64B2D5F2A}"/>
                </c:ext>
              </c:extLst>
            </c:dLbl>
            <c:dLbl>
              <c:idx val="6"/>
              <c:tx>
                <c:rich>
                  <a:bodyPr/>
                  <a:lstStyle/>
                  <a:p>
                    <a:fld id="{3C1CA080-DCC4-4FF1-A296-ABCA7BA04216}"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4C9E-A840-B9AF-ABC64B2D5F2A}"/>
                </c:ext>
              </c:extLst>
            </c:dLbl>
            <c:dLbl>
              <c:idx val="7"/>
              <c:tx>
                <c:rich>
                  <a:bodyPr/>
                  <a:lstStyle/>
                  <a:p>
                    <a:fld id="{7F713943-5905-4DBB-B177-21ABBAE18BB9}"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4C9E-A840-B9AF-ABC64B2D5F2A}"/>
                </c:ext>
              </c:extLst>
            </c:dLbl>
            <c:dLbl>
              <c:idx val="8"/>
              <c:tx>
                <c:rich>
                  <a:bodyPr/>
                  <a:lstStyle/>
                  <a:p>
                    <a:fld id="{CF109A12-83DF-4EBA-BE39-5976D7205145}"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4C9E-A840-B9AF-ABC64B2D5F2A}"/>
                </c:ext>
              </c:extLst>
            </c:dLbl>
            <c:dLbl>
              <c:idx val="9"/>
              <c:tx>
                <c:rich>
                  <a:bodyPr/>
                  <a:lstStyle/>
                  <a:p>
                    <a:fld id="{4124A776-A8E4-4F80-B8BD-5D1835F500EF}"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4C9E-A840-B9AF-ABC64B2D5F2A}"/>
                </c:ext>
              </c:extLst>
            </c:dLbl>
            <c:dLbl>
              <c:idx val="10"/>
              <c:tx>
                <c:rich>
                  <a:bodyPr/>
                  <a:lstStyle/>
                  <a:p>
                    <a:fld id="{2D983E20-1A48-4506-9865-D96DF10633D7}"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4C9E-A840-B9AF-ABC64B2D5F2A}"/>
                </c:ext>
              </c:extLst>
            </c:dLbl>
            <c:dLbl>
              <c:idx val="11"/>
              <c:tx>
                <c:rich>
                  <a:bodyPr/>
                  <a:lstStyle/>
                  <a:p>
                    <a:fld id="{B51612FE-25AF-4485-B7D7-D97A44F4968F}"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4C9E-A840-B9AF-ABC64B2D5F2A}"/>
                </c:ext>
              </c:extLst>
            </c:dLbl>
            <c:dLbl>
              <c:idx val="12"/>
              <c:tx>
                <c:rich>
                  <a:bodyPr/>
                  <a:lstStyle/>
                  <a:p>
                    <a:fld id="{A07A7342-6A95-4A12-AD12-A27319D04BCC}"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4C9E-A840-B9AF-ABC64B2D5F2A}"/>
                </c:ext>
              </c:extLst>
            </c:dLbl>
            <c:dLbl>
              <c:idx val="13"/>
              <c:tx>
                <c:rich>
                  <a:bodyPr/>
                  <a:lstStyle/>
                  <a:p>
                    <a:fld id="{382DF7E7-5B81-44CA-B724-5D13E76F00A1}"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4C9E-A840-B9AF-ABC64B2D5F2A}"/>
                </c:ext>
              </c:extLst>
            </c:dLbl>
            <c:dLbl>
              <c:idx val="14"/>
              <c:tx>
                <c:rich>
                  <a:bodyPr/>
                  <a:lstStyle/>
                  <a:p>
                    <a:fld id="{A516B142-967A-4D0D-B5A6-E23FD70A7675}"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4C9E-A840-B9AF-ABC64B2D5F2A}"/>
                </c:ext>
              </c:extLst>
            </c:dLbl>
            <c:dLbl>
              <c:idx val="15"/>
              <c:tx>
                <c:rich>
                  <a:bodyPr/>
                  <a:lstStyle/>
                  <a:p>
                    <a:fld id="{B3BAAAF9-B023-49B4-A152-262CCD6D7D3E}"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4C9E-A840-B9AF-ABC64B2D5F2A}"/>
                </c:ext>
              </c:extLst>
            </c:dLbl>
            <c:dLbl>
              <c:idx val="16"/>
              <c:tx>
                <c:rich>
                  <a:bodyPr/>
                  <a:lstStyle/>
                  <a:p>
                    <a:fld id="{A9E6768C-38B2-4177-B9AD-7AD2E1FD4A8D}"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4C9E-A840-B9AF-ABC64B2D5F2A}"/>
                </c:ext>
              </c:extLst>
            </c:dLbl>
            <c:dLbl>
              <c:idx val="17"/>
              <c:tx>
                <c:rich>
                  <a:bodyPr/>
                  <a:lstStyle/>
                  <a:p>
                    <a:fld id="{5AE2C19A-3133-4973-B483-FFA06CFBC927}"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4C9E-A840-B9AF-ABC64B2D5F2A}"/>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s-E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lavidaviridae!$W$2:$W$19</c:f>
              <c:strCache>
                <c:ptCount val="18"/>
                <c:pt idx="0">
                  <c:v>MALV-I</c:v>
                </c:pt>
                <c:pt idx="1">
                  <c:v>MALV-II</c:v>
                </c:pt>
                <c:pt idx="2">
                  <c:v>Mamiellophyceae</c:v>
                </c:pt>
                <c:pt idx="3">
                  <c:v>Picozoa</c:v>
                </c:pt>
                <c:pt idx="4">
                  <c:v>Haptophyta</c:v>
                </c:pt>
                <c:pt idx="5">
                  <c:v>Unknown_Eukaryote</c:v>
                </c:pt>
                <c:pt idx="6">
                  <c:v>Choanoflagellate</c:v>
                </c:pt>
                <c:pt idx="7">
                  <c:v>Chlorarachniophyta</c:v>
                </c:pt>
                <c:pt idx="8">
                  <c:v>Chrysophyceae</c:v>
                </c:pt>
                <c:pt idx="9">
                  <c:v>Dictyochophyceae</c:v>
                </c:pt>
                <c:pt idx="10">
                  <c:v>Labyrinthulomycete</c:v>
                </c:pt>
                <c:pt idx="11">
                  <c:v>MAST-1</c:v>
                </c:pt>
                <c:pt idx="12">
                  <c:v>MAST-2</c:v>
                </c:pt>
                <c:pt idx="13">
                  <c:v>MAST-3</c:v>
                </c:pt>
                <c:pt idx="14">
                  <c:v>MAST-4</c:v>
                </c:pt>
                <c:pt idx="15">
                  <c:v>MAST-8</c:v>
                </c:pt>
                <c:pt idx="16">
                  <c:v>Unknown_Stramenopila</c:v>
                </c:pt>
                <c:pt idx="17">
                  <c:v>Telonemia</c:v>
                </c:pt>
              </c:strCache>
            </c:strRef>
          </c:cat>
          <c:val>
            <c:numRef>
              <c:f>lavidaviridae!$Y$2:$Y$19</c:f>
              <c:numCache>
                <c:formatCode>General</c:formatCode>
                <c:ptCount val="18"/>
                <c:pt idx="0">
                  <c:v>46995</c:v>
                </c:pt>
                <c:pt idx="1">
                  <c:v>84511</c:v>
                </c:pt>
                <c:pt idx="2">
                  <c:v>32062</c:v>
                </c:pt>
                <c:pt idx="3">
                  <c:v>192423</c:v>
                </c:pt>
                <c:pt idx="4">
                  <c:v>15837</c:v>
                </c:pt>
                <c:pt idx="5">
                  <c:v>5074</c:v>
                </c:pt>
                <c:pt idx="6">
                  <c:v>148779</c:v>
                </c:pt>
                <c:pt idx="7">
                  <c:v>61917</c:v>
                </c:pt>
                <c:pt idx="8">
                  <c:v>81868</c:v>
                </c:pt>
                <c:pt idx="9">
                  <c:v>78718</c:v>
                </c:pt>
                <c:pt idx="10">
                  <c:v>13206</c:v>
                </c:pt>
                <c:pt idx="11">
                  <c:v>341243</c:v>
                </c:pt>
                <c:pt idx="12">
                  <c:v>6376</c:v>
                </c:pt>
                <c:pt idx="13">
                  <c:v>28020</c:v>
                </c:pt>
                <c:pt idx="14">
                  <c:v>33346</c:v>
                </c:pt>
                <c:pt idx="15">
                  <c:v>130337</c:v>
                </c:pt>
                <c:pt idx="16">
                  <c:v>21742</c:v>
                </c:pt>
                <c:pt idx="17">
                  <c:v>55950</c:v>
                </c:pt>
              </c:numCache>
            </c:numRef>
          </c:val>
          <c:extLst>
            <c:ext xmlns:c15="http://schemas.microsoft.com/office/drawing/2012/chart" uri="{02D57815-91ED-43cb-92C2-25804820EDAC}">
              <c15:datalabelsRange>
                <c15:f>lavidaviridae!$Z$2:$Z$19</c15:f>
                <c15:dlblRangeCache>
                  <c:ptCount val="18"/>
                  <c:pt idx="0">
                    <c:v>6</c:v>
                  </c:pt>
                  <c:pt idx="1">
                    <c:v>9</c:v>
                  </c:pt>
                  <c:pt idx="2">
                    <c:v>4</c:v>
                  </c:pt>
                  <c:pt idx="3">
                    <c:v>21</c:v>
                  </c:pt>
                  <c:pt idx="4">
                    <c:v>2</c:v>
                  </c:pt>
                  <c:pt idx="5">
                    <c:v>1</c:v>
                  </c:pt>
                  <c:pt idx="6">
                    <c:v>15</c:v>
                  </c:pt>
                  <c:pt idx="7">
                    <c:v>8</c:v>
                  </c:pt>
                  <c:pt idx="8">
                    <c:v>9</c:v>
                  </c:pt>
                  <c:pt idx="9">
                    <c:v>11</c:v>
                  </c:pt>
                  <c:pt idx="10">
                    <c:v>2</c:v>
                  </c:pt>
                  <c:pt idx="11">
                    <c:v>41</c:v>
                  </c:pt>
                  <c:pt idx="12">
                    <c:v>1</c:v>
                  </c:pt>
                  <c:pt idx="13">
                    <c:v>4</c:v>
                  </c:pt>
                  <c:pt idx="14">
                    <c:v>5</c:v>
                  </c:pt>
                  <c:pt idx="15">
                    <c:v>13</c:v>
                  </c:pt>
                  <c:pt idx="16">
                    <c:v>2</c:v>
                  </c:pt>
                  <c:pt idx="17">
                    <c:v>3</c:v>
                  </c:pt>
                </c15:dlblRangeCache>
              </c15:datalabelsRange>
            </c:ext>
            <c:ext xmlns:c16="http://schemas.microsoft.com/office/drawing/2014/chart" uri="{C3380CC4-5D6E-409C-BE32-E72D297353CC}">
              <c16:uniqueId val="{0000003A-4C9E-A840-B9AF-ABC64B2D5F2A}"/>
            </c:ext>
          </c:extLst>
        </c:ser>
        <c:dLbls>
          <c:showLegendKey val="0"/>
          <c:showVal val="0"/>
          <c:showCatName val="0"/>
          <c:showSerName val="0"/>
          <c:showPercent val="0"/>
          <c:showBubbleSize val="0"/>
        </c:dLbls>
        <c:gapWidth val="35"/>
        <c:axId val="760001968"/>
        <c:axId val="760003616"/>
      </c:barChart>
      <c:catAx>
        <c:axId val="760001968"/>
        <c:scaling>
          <c:orientation val="minMax"/>
        </c:scaling>
        <c:delete val="0"/>
        <c:axPos val="l"/>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crossAx val="760003616"/>
        <c:crosses val="autoZero"/>
        <c:auto val="1"/>
        <c:lblAlgn val="ctr"/>
        <c:lblOffset val="100"/>
        <c:noMultiLvlLbl val="0"/>
      </c:catAx>
      <c:valAx>
        <c:axId val="760003616"/>
        <c:scaling>
          <c:logBase val="10"/>
          <c:orientation val="minMax"/>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r>
                  <a:rPr lang="en-US" sz="1600"/>
                  <a:t>Total viral length (bp)</a:t>
                </a:r>
                <a:endParaRPr lang="es-ES" sz="1600"/>
              </a:p>
            </c:rich>
          </c:tx>
          <c:layout>
            <c:manualLayout>
              <c:xMode val="edge"/>
              <c:yMode val="edge"/>
              <c:x val="0.38314746184225046"/>
              <c:y val="0.93082728882344001"/>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crossAx val="7600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i="0">
          <a:latin typeface="Franklin Gothic Medium Cond" panose="020B0606030402020204" pitchFamily="34" charset="0"/>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784017129437778E-2"/>
          <c:y val="3.0333942047020276E-2"/>
          <c:w val="0.86735619697340005"/>
          <c:h val="0.84517668928653378"/>
        </c:manualLayout>
      </c:layout>
      <c:barChart>
        <c:barDir val="bar"/>
        <c:grouping val="clustered"/>
        <c:varyColors val="0"/>
        <c:ser>
          <c:idx val="0"/>
          <c:order val="0"/>
          <c:tx>
            <c:strRef>
              <c:f>ncldv!$M$1</c:f>
              <c:strCache>
                <c:ptCount val="1"/>
                <c:pt idx="0">
                  <c:v>total length of all viral contigs</c:v>
                </c:pt>
              </c:strCache>
            </c:strRef>
          </c:tx>
          <c:spPr>
            <a:solidFill>
              <a:schemeClr val="bg2">
                <a:lumMod val="90000"/>
              </a:schemeClr>
            </a:solidFill>
            <a:ln w="6350">
              <a:solidFill>
                <a:schemeClr val="bg1"/>
              </a:solidFill>
            </a:ln>
            <a:effectLst/>
          </c:spPr>
          <c:invertIfNegative val="0"/>
          <c:dPt>
            <c:idx val="0"/>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1-A492-CF40-A096-2CB71730197C}"/>
              </c:ext>
            </c:extLst>
          </c:dPt>
          <c:dPt>
            <c:idx val="1"/>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3-A492-CF40-A096-2CB71730197C}"/>
              </c:ext>
            </c:extLst>
          </c:dPt>
          <c:dPt>
            <c:idx val="2"/>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5-A492-CF40-A096-2CB71730197C}"/>
              </c:ext>
            </c:extLst>
          </c:dPt>
          <c:dPt>
            <c:idx val="3"/>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7-A492-CF40-A096-2CB71730197C}"/>
              </c:ext>
            </c:extLst>
          </c:dPt>
          <c:dPt>
            <c:idx val="4"/>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9-A492-CF40-A096-2CB71730197C}"/>
              </c:ext>
            </c:extLst>
          </c:dPt>
          <c:dPt>
            <c:idx val="5"/>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B-A492-CF40-A096-2CB71730197C}"/>
              </c:ext>
            </c:extLst>
          </c:dPt>
          <c:dPt>
            <c:idx val="6"/>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D-A492-CF40-A096-2CB71730197C}"/>
              </c:ext>
            </c:extLst>
          </c:dPt>
          <c:dPt>
            <c:idx val="7"/>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0F-A492-CF40-A096-2CB71730197C}"/>
              </c:ext>
            </c:extLst>
          </c:dPt>
          <c:dPt>
            <c:idx val="8"/>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1-A492-CF40-A096-2CB71730197C}"/>
              </c:ext>
            </c:extLst>
          </c:dPt>
          <c:dPt>
            <c:idx val="9"/>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3-A492-CF40-A096-2CB71730197C}"/>
              </c:ext>
            </c:extLst>
          </c:dPt>
          <c:dPt>
            <c:idx val="10"/>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5-A492-CF40-A096-2CB71730197C}"/>
              </c:ext>
            </c:extLst>
          </c:dPt>
          <c:dPt>
            <c:idx val="11"/>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7-A492-CF40-A096-2CB71730197C}"/>
              </c:ext>
            </c:extLst>
          </c:dPt>
          <c:dPt>
            <c:idx val="12"/>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9-A492-CF40-A096-2CB71730197C}"/>
              </c:ext>
            </c:extLst>
          </c:dPt>
          <c:dPt>
            <c:idx val="13"/>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B-A492-CF40-A096-2CB71730197C}"/>
              </c:ext>
            </c:extLst>
          </c:dPt>
          <c:dPt>
            <c:idx val="14"/>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D-A492-CF40-A096-2CB71730197C}"/>
              </c:ext>
            </c:extLst>
          </c:dPt>
          <c:dPt>
            <c:idx val="15"/>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1F-A492-CF40-A096-2CB71730197C}"/>
              </c:ext>
            </c:extLst>
          </c:dPt>
          <c:dPt>
            <c:idx val="16"/>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1-A492-CF40-A096-2CB71730197C}"/>
              </c:ext>
            </c:extLst>
          </c:dPt>
          <c:dPt>
            <c:idx val="17"/>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3-A492-CF40-A096-2CB71730197C}"/>
              </c:ext>
            </c:extLst>
          </c:dPt>
          <c:dPt>
            <c:idx val="18"/>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5-A492-CF40-A096-2CB71730197C}"/>
              </c:ext>
            </c:extLst>
          </c:dPt>
          <c:dPt>
            <c:idx val="19"/>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7-A492-CF40-A096-2CB71730197C}"/>
              </c:ext>
            </c:extLst>
          </c:dPt>
          <c:dPt>
            <c:idx val="20"/>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9-A492-CF40-A096-2CB71730197C}"/>
              </c:ext>
            </c:extLst>
          </c:dPt>
          <c:dPt>
            <c:idx val="21"/>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B-A492-CF40-A096-2CB71730197C}"/>
              </c:ext>
            </c:extLst>
          </c:dPt>
          <c:dPt>
            <c:idx val="22"/>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D-A492-CF40-A096-2CB71730197C}"/>
              </c:ext>
            </c:extLst>
          </c:dPt>
          <c:dPt>
            <c:idx val="23"/>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2F-A492-CF40-A096-2CB71730197C}"/>
              </c:ext>
            </c:extLst>
          </c:dPt>
          <c:dPt>
            <c:idx val="24"/>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1-A492-CF40-A096-2CB71730197C}"/>
              </c:ext>
            </c:extLst>
          </c:dPt>
          <c:dPt>
            <c:idx val="25"/>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3-A492-CF40-A096-2CB71730197C}"/>
              </c:ext>
            </c:extLst>
          </c:dPt>
          <c:dPt>
            <c:idx val="26"/>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5-A492-CF40-A096-2CB71730197C}"/>
              </c:ext>
            </c:extLst>
          </c:dPt>
          <c:dPt>
            <c:idx val="27"/>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7-A492-CF40-A096-2CB71730197C}"/>
              </c:ext>
            </c:extLst>
          </c:dPt>
          <c:dPt>
            <c:idx val="28"/>
            <c:invertIfNegative val="0"/>
            <c:bubble3D val="0"/>
            <c:spPr>
              <a:solidFill>
                <a:schemeClr val="bg2">
                  <a:lumMod val="90000"/>
                </a:schemeClr>
              </a:solidFill>
              <a:ln w="6350">
                <a:solidFill>
                  <a:schemeClr val="bg1"/>
                </a:solidFill>
              </a:ln>
              <a:effectLst/>
            </c:spPr>
            <c:extLst>
              <c:ext xmlns:c16="http://schemas.microsoft.com/office/drawing/2014/chart" uri="{C3380CC4-5D6E-409C-BE32-E72D297353CC}">
                <c16:uniqueId val="{00000039-A492-CF40-A096-2CB71730197C}"/>
              </c:ext>
            </c:extLst>
          </c:dPt>
          <c:dLbls>
            <c:dLbl>
              <c:idx val="0"/>
              <c:tx>
                <c:rich>
                  <a:bodyPr/>
                  <a:lstStyle/>
                  <a:p>
                    <a:fld id="{EBB97734-1EE8-4ADB-B96A-ABBCB879B973}" type="CELLRANGE">
                      <a:rPr lang="en-U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A492-CF40-A096-2CB71730197C}"/>
                </c:ext>
              </c:extLst>
            </c:dLbl>
            <c:dLbl>
              <c:idx val="1"/>
              <c:tx>
                <c:rich>
                  <a:bodyPr/>
                  <a:lstStyle/>
                  <a:p>
                    <a:fld id="{D40C515C-BAFE-4D5B-9FDD-49B753C0614A}"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A492-CF40-A096-2CB71730197C}"/>
                </c:ext>
              </c:extLst>
            </c:dLbl>
            <c:dLbl>
              <c:idx val="2"/>
              <c:tx>
                <c:rich>
                  <a:bodyPr/>
                  <a:lstStyle/>
                  <a:p>
                    <a:fld id="{B19BE085-11A9-4538-A492-01AB66321623}"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A492-CF40-A096-2CB71730197C}"/>
                </c:ext>
              </c:extLst>
            </c:dLbl>
            <c:dLbl>
              <c:idx val="3"/>
              <c:tx>
                <c:rich>
                  <a:bodyPr/>
                  <a:lstStyle/>
                  <a:p>
                    <a:fld id="{EB4A8515-DFDF-4402-82BA-77DB9811D72B}"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A492-CF40-A096-2CB71730197C}"/>
                </c:ext>
              </c:extLst>
            </c:dLbl>
            <c:dLbl>
              <c:idx val="4"/>
              <c:tx>
                <c:rich>
                  <a:bodyPr/>
                  <a:lstStyle/>
                  <a:p>
                    <a:fld id="{3E5A6A53-140F-417D-AED8-BE1F355E76DD}"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A492-CF40-A096-2CB71730197C}"/>
                </c:ext>
              </c:extLst>
            </c:dLbl>
            <c:dLbl>
              <c:idx val="5"/>
              <c:tx>
                <c:rich>
                  <a:bodyPr/>
                  <a:lstStyle/>
                  <a:p>
                    <a:fld id="{DFCDF7A0-E238-4300-8F98-49EBEF4140FE}"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A492-CF40-A096-2CB71730197C}"/>
                </c:ext>
              </c:extLst>
            </c:dLbl>
            <c:dLbl>
              <c:idx val="6"/>
              <c:tx>
                <c:rich>
                  <a:bodyPr/>
                  <a:lstStyle/>
                  <a:p>
                    <a:fld id="{7CA49DE4-0FAB-45A2-B14A-D01E265DD82F}"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A492-CF40-A096-2CB71730197C}"/>
                </c:ext>
              </c:extLst>
            </c:dLbl>
            <c:dLbl>
              <c:idx val="7"/>
              <c:tx>
                <c:rich>
                  <a:bodyPr/>
                  <a:lstStyle/>
                  <a:p>
                    <a:fld id="{68D96D24-E0C4-4BBF-ACCB-455290320F6C}"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A492-CF40-A096-2CB71730197C}"/>
                </c:ext>
              </c:extLst>
            </c:dLbl>
            <c:dLbl>
              <c:idx val="8"/>
              <c:tx>
                <c:rich>
                  <a:bodyPr/>
                  <a:lstStyle/>
                  <a:p>
                    <a:fld id="{709BFF09-495A-45DC-9D7A-D38410D45D21}"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1-A492-CF40-A096-2CB71730197C}"/>
                </c:ext>
              </c:extLst>
            </c:dLbl>
            <c:dLbl>
              <c:idx val="9"/>
              <c:tx>
                <c:rich>
                  <a:bodyPr/>
                  <a:lstStyle/>
                  <a:p>
                    <a:fld id="{C34C2031-2E0E-4EDF-98BD-CA17C6032CF7}"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A492-CF40-A096-2CB71730197C}"/>
                </c:ext>
              </c:extLst>
            </c:dLbl>
            <c:dLbl>
              <c:idx val="10"/>
              <c:tx>
                <c:rich>
                  <a:bodyPr/>
                  <a:lstStyle/>
                  <a:p>
                    <a:fld id="{82EFC481-EBC5-499A-9990-7CF2E44C4392}"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A492-CF40-A096-2CB71730197C}"/>
                </c:ext>
              </c:extLst>
            </c:dLbl>
            <c:dLbl>
              <c:idx val="11"/>
              <c:tx>
                <c:rich>
                  <a:bodyPr/>
                  <a:lstStyle/>
                  <a:p>
                    <a:fld id="{C0A12C1A-6DED-4AD0-BF2A-E36A760FE7F1}"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A492-CF40-A096-2CB71730197C}"/>
                </c:ext>
              </c:extLst>
            </c:dLbl>
            <c:dLbl>
              <c:idx val="12"/>
              <c:tx>
                <c:rich>
                  <a:bodyPr/>
                  <a:lstStyle/>
                  <a:p>
                    <a:fld id="{04F7A9DB-0C3A-428B-9B76-99110584EC53}"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A492-CF40-A096-2CB71730197C}"/>
                </c:ext>
              </c:extLst>
            </c:dLbl>
            <c:dLbl>
              <c:idx val="13"/>
              <c:tx>
                <c:rich>
                  <a:bodyPr/>
                  <a:lstStyle/>
                  <a:p>
                    <a:fld id="{95B53C82-FF19-4CB7-AFE8-92E9F9F235D7}"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B-A492-CF40-A096-2CB71730197C}"/>
                </c:ext>
              </c:extLst>
            </c:dLbl>
            <c:dLbl>
              <c:idx val="14"/>
              <c:tx>
                <c:rich>
                  <a:bodyPr/>
                  <a:lstStyle/>
                  <a:p>
                    <a:fld id="{FAE777F4-7132-4281-9D45-65F802FDF143}"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D-A492-CF40-A096-2CB71730197C}"/>
                </c:ext>
              </c:extLst>
            </c:dLbl>
            <c:dLbl>
              <c:idx val="15"/>
              <c:tx>
                <c:rich>
                  <a:bodyPr/>
                  <a:lstStyle/>
                  <a:p>
                    <a:fld id="{AE527EB8-6D20-46D0-80CE-C06DBD865818}"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F-A492-CF40-A096-2CB71730197C}"/>
                </c:ext>
              </c:extLst>
            </c:dLbl>
            <c:dLbl>
              <c:idx val="16"/>
              <c:tx>
                <c:rich>
                  <a:bodyPr/>
                  <a:lstStyle/>
                  <a:p>
                    <a:fld id="{D091A18B-BCE0-488D-A51A-CDF7593E6D55}"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1-A492-CF40-A096-2CB71730197C}"/>
                </c:ext>
              </c:extLst>
            </c:dLbl>
            <c:dLbl>
              <c:idx val="17"/>
              <c:tx>
                <c:rich>
                  <a:bodyPr/>
                  <a:lstStyle/>
                  <a:p>
                    <a:fld id="{65C88E1B-E4CA-4547-A693-082680302CAA}" type="CELLRANGE">
                      <a:rPr lang="es-ES"/>
                      <a:pPr/>
                      <a:t>[CELLRANGE]</a:t>
                    </a:fld>
                    <a:endParaRPr lang="es-ES"/>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23-A492-CF40-A096-2CB71730197C}"/>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Franklin Gothic Medium Cond" panose="020B0606030402020204" pitchFamily="34" charset="0"/>
                    <a:ea typeface="+mn-ea"/>
                    <a:cs typeface="+mn-cs"/>
                  </a:defRPr>
                </a:pPr>
                <a:endParaRPr lang="es-ES"/>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numRef>
              <c:f>lavidaviridae!$U$2:$U$19</c:f>
              <c:numCache>
                <c:formatCode>General</c:formatCode>
                <c:ptCount val="18"/>
              </c:numCache>
            </c:numRef>
          </c:cat>
          <c:val>
            <c:numRef>
              <c:f>lavidaviridae!$X$2:$X$19</c:f>
              <c:numCache>
                <c:formatCode>General</c:formatCode>
                <c:ptCount val="18"/>
                <c:pt idx="0">
                  <c:v>3</c:v>
                </c:pt>
                <c:pt idx="1">
                  <c:v>3</c:v>
                </c:pt>
                <c:pt idx="2">
                  <c:v>3</c:v>
                </c:pt>
                <c:pt idx="3">
                  <c:v>2</c:v>
                </c:pt>
                <c:pt idx="4">
                  <c:v>1</c:v>
                </c:pt>
                <c:pt idx="5">
                  <c:v>3</c:v>
                </c:pt>
                <c:pt idx="6">
                  <c:v>4</c:v>
                </c:pt>
                <c:pt idx="7">
                  <c:v>2</c:v>
                </c:pt>
                <c:pt idx="8">
                  <c:v>3</c:v>
                </c:pt>
                <c:pt idx="9">
                  <c:v>1</c:v>
                </c:pt>
                <c:pt idx="10">
                  <c:v>9</c:v>
                </c:pt>
                <c:pt idx="11">
                  <c:v>1</c:v>
                </c:pt>
                <c:pt idx="12">
                  <c:v>3</c:v>
                </c:pt>
                <c:pt idx="13">
                  <c:v>2</c:v>
                </c:pt>
                <c:pt idx="14">
                  <c:v>3</c:v>
                </c:pt>
                <c:pt idx="15">
                  <c:v>5</c:v>
                </c:pt>
                <c:pt idx="16">
                  <c:v>1</c:v>
                </c:pt>
                <c:pt idx="17">
                  <c:v>1</c:v>
                </c:pt>
              </c:numCache>
            </c:numRef>
          </c:val>
          <c:extLst>
            <c:ext xmlns:c15="http://schemas.microsoft.com/office/drawing/2012/chart" uri="{02D57815-91ED-43cb-92C2-25804820EDAC}">
              <c15:datalabelsRange>
                <c15:f>lavidaviridae!$X$2:$X$19</c15:f>
                <c15:dlblRangeCache>
                  <c:ptCount val="18"/>
                  <c:pt idx="0">
                    <c:v>3</c:v>
                  </c:pt>
                  <c:pt idx="1">
                    <c:v>3</c:v>
                  </c:pt>
                  <c:pt idx="2">
                    <c:v>3</c:v>
                  </c:pt>
                  <c:pt idx="3">
                    <c:v>2</c:v>
                  </c:pt>
                  <c:pt idx="4">
                    <c:v>1</c:v>
                  </c:pt>
                  <c:pt idx="5">
                    <c:v>3</c:v>
                  </c:pt>
                  <c:pt idx="6">
                    <c:v>4</c:v>
                  </c:pt>
                  <c:pt idx="7">
                    <c:v>2</c:v>
                  </c:pt>
                  <c:pt idx="8">
                    <c:v>3</c:v>
                  </c:pt>
                  <c:pt idx="9">
                    <c:v>1</c:v>
                  </c:pt>
                  <c:pt idx="10">
                    <c:v>9</c:v>
                  </c:pt>
                  <c:pt idx="11">
                    <c:v>1</c:v>
                  </c:pt>
                  <c:pt idx="12">
                    <c:v>3</c:v>
                  </c:pt>
                  <c:pt idx="13">
                    <c:v>2</c:v>
                  </c:pt>
                  <c:pt idx="14">
                    <c:v>3</c:v>
                  </c:pt>
                  <c:pt idx="15">
                    <c:v>5</c:v>
                  </c:pt>
                  <c:pt idx="16">
                    <c:v>1</c:v>
                  </c:pt>
                  <c:pt idx="17">
                    <c:v>1</c:v>
                  </c:pt>
                </c15:dlblRangeCache>
              </c15:datalabelsRange>
            </c:ext>
            <c:ext xmlns:c16="http://schemas.microsoft.com/office/drawing/2014/chart" uri="{C3380CC4-5D6E-409C-BE32-E72D297353CC}">
              <c16:uniqueId val="{0000003A-A492-CF40-A096-2CB71730197C}"/>
            </c:ext>
          </c:extLst>
        </c:ser>
        <c:dLbls>
          <c:showLegendKey val="0"/>
          <c:showVal val="0"/>
          <c:showCatName val="0"/>
          <c:showSerName val="0"/>
          <c:showPercent val="0"/>
          <c:showBubbleSize val="0"/>
        </c:dLbls>
        <c:gapWidth val="35"/>
        <c:axId val="760001968"/>
        <c:axId val="760003616"/>
      </c:barChart>
      <c:catAx>
        <c:axId val="760001968"/>
        <c:scaling>
          <c:orientation val="minMax"/>
        </c:scaling>
        <c:delete val="0"/>
        <c:axPos val="l"/>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crossAx val="760003616"/>
        <c:crosses val="autoZero"/>
        <c:auto val="1"/>
        <c:lblAlgn val="ctr"/>
        <c:lblOffset val="100"/>
        <c:noMultiLvlLbl val="0"/>
      </c:catAx>
      <c:valAx>
        <c:axId val="760003616"/>
        <c:scaling>
          <c:orientation val="minMax"/>
          <c:max val="10"/>
          <c:min val="0"/>
        </c:scaling>
        <c:delete val="0"/>
        <c:axPos val="b"/>
        <c:majorGridlines>
          <c:spPr>
            <a:ln w="952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r>
                  <a:rPr lang="en-US" sz="1600"/>
                  <a:t>nº SAGs</a:t>
                </a:r>
                <a:endParaRPr lang="es-ES" sz="1600"/>
              </a:p>
            </c:rich>
          </c:tx>
          <c:layout>
            <c:manualLayout>
              <c:xMode val="edge"/>
              <c:yMode val="edge"/>
              <c:x val="0.33271353457929398"/>
              <c:y val="0.93100263458789567"/>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ranklin Gothic Medium Cond" panose="020B0606030402020204" pitchFamily="34" charset="0"/>
                <a:ea typeface="+mn-ea"/>
                <a:cs typeface="+mn-cs"/>
              </a:defRPr>
            </a:pPr>
            <a:endParaRPr lang="es-ES"/>
          </a:p>
        </c:txPr>
        <c:crossAx val="760001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b="0" i="0">
          <a:latin typeface="Franklin Gothic Medium Cond" panose="020B0606030402020204" pitchFamily="34" charset="0"/>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A3700-492E-2E46-AF97-02A6B8E320EC}" type="datetimeFigureOut">
              <a:rPr lang="es-ES" smtClean="0"/>
              <a:t>06/09/2023</a:t>
            </a:fld>
            <a:endParaRPr lang="es-ES"/>
          </a:p>
        </p:txBody>
      </p:sp>
      <p:sp>
        <p:nvSpPr>
          <p:cNvPr id="4" name="Marcador de imagen de diapositiva 3"/>
          <p:cNvSpPr>
            <a:spLocks noGrp="1" noRot="1" noChangeAspect="1"/>
          </p:cNvSpPr>
          <p:nvPr>
            <p:ph type="sldImg" idx="2"/>
          </p:nvPr>
        </p:nvSpPr>
        <p:spPr>
          <a:xfrm>
            <a:off x="2292350" y="1143000"/>
            <a:ext cx="22733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4B706-5668-964E-89F0-F90E04184EAB}" type="slidenum">
              <a:rPr lang="es-ES" smtClean="0"/>
              <a:t>‹Nº›</a:t>
            </a:fld>
            <a:endParaRPr lang="es-ES"/>
          </a:p>
        </p:txBody>
      </p:sp>
    </p:spTree>
    <p:extLst>
      <p:ext uri="{BB962C8B-B14F-4D97-AF65-F5344CB8AC3E}">
        <p14:creationId xmlns:p14="http://schemas.microsoft.com/office/powerpoint/2010/main" val="3426914588"/>
      </p:ext>
    </p:extLst>
  </p:cSld>
  <p:clrMap bg1="lt1" tx1="dk1" bg2="lt2" tx2="dk2" accent1="accent1" accent2="accent2" accent3="accent3" accent4="accent4" accent5="accent5" accent6="accent6" hlink="hlink" folHlink="folHlink"/>
  <p:notesStyle>
    <a:lvl1pPr marL="0" algn="l" defTabSz="2851099" rtl="0" eaLnBrk="1" latinLnBrk="0" hangingPunct="1">
      <a:defRPr sz="3742" kern="1200">
        <a:solidFill>
          <a:schemeClr val="tx1"/>
        </a:solidFill>
        <a:latin typeface="+mn-lt"/>
        <a:ea typeface="+mn-ea"/>
        <a:cs typeface="+mn-cs"/>
      </a:defRPr>
    </a:lvl1pPr>
    <a:lvl2pPr marL="1425550" algn="l" defTabSz="2851099" rtl="0" eaLnBrk="1" latinLnBrk="0" hangingPunct="1">
      <a:defRPr sz="3742" kern="1200">
        <a:solidFill>
          <a:schemeClr val="tx1"/>
        </a:solidFill>
        <a:latin typeface="+mn-lt"/>
        <a:ea typeface="+mn-ea"/>
        <a:cs typeface="+mn-cs"/>
      </a:defRPr>
    </a:lvl2pPr>
    <a:lvl3pPr marL="2851099" algn="l" defTabSz="2851099" rtl="0" eaLnBrk="1" latinLnBrk="0" hangingPunct="1">
      <a:defRPr sz="3742" kern="1200">
        <a:solidFill>
          <a:schemeClr val="tx1"/>
        </a:solidFill>
        <a:latin typeface="+mn-lt"/>
        <a:ea typeface="+mn-ea"/>
        <a:cs typeface="+mn-cs"/>
      </a:defRPr>
    </a:lvl3pPr>
    <a:lvl4pPr marL="4276649" algn="l" defTabSz="2851099" rtl="0" eaLnBrk="1" latinLnBrk="0" hangingPunct="1">
      <a:defRPr sz="3742" kern="1200">
        <a:solidFill>
          <a:schemeClr val="tx1"/>
        </a:solidFill>
        <a:latin typeface="+mn-lt"/>
        <a:ea typeface="+mn-ea"/>
        <a:cs typeface="+mn-cs"/>
      </a:defRPr>
    </a:lvl4pPr>
    <a:lvl5pPr marL="5702198" algn="l" defTabSz="2851099" rtl="0" eaLnBrk="1" latinLnBrk="0" hangingPunct="1">
      <a:defRPr sz="3742" kern="1200">
        <a:solidFill>
          <a:schemeClr val="tx1"/>
        </a:solidFill>
        <a:latin typeface="+mn-lt"/>
        <a:ea typeface="+mn-ea"/>
        <a:cs typeface="+mn-cs"/>
      </a:defRPr>
    </a:lvl5pPr>
    <a:lvl6pPr marL="7127748" algn="l" defTabSz="2851099" rtl="0" eaLnBrk="1" latinLnBrk="0" hangingPunct="1">
      <a:defRPr sz="3742" kern="1200">
        <a:solidFill>
          <a:schemeClr val="tx1"/>
        </a:solidFill>
        <a:latin typeface="+mn-lt"/>
        <a:ea typeface="+mn-ea"/>
        <a:cs typeface="+mn-cs"/>
      </a:defRPr>
    </a:lvl6pPr>
    <a:lvl7pPr marL="8553298" algn="l" defTabSz="2851099" rtl="0" eaLnBrk="1" latinLnBrk="0" hangingPunct="1">
      <a:defRPr sz="3742" kern="1200">
        <a:solidFill>
          <a:schemeClr val="tx1"/>
        </a:solidFill>
        <a:latin typeface="+mn-lt"/>
        <a:ea typeface="+mn-ea"/>
        <a:cs typeface="+mn-cs"/>
      </a:defRPr>
    </a:lvl7pPr>
    <a:lvl8pPr marL="9978847" algn="l" defTabSz="2851099" rtl="0" eaLnBrk="1" latinLnBrk="0" hangingPunct="1">
      <a:defRPr sz="3742" kern="1200">
        <a:solidFill>
          <a:schemeClr val="tx1"/>
        </a:solidFill>
        <a:latin typeface="+mn-lt"/>
        <a:ea typeface="+mn-ea"/>
        <a:cs typeface="+mn-cs"/>
      </a:defRPr>
    </a:lvl8pPr>
    <a:lvl9pPr marL="11404397" algn="l" defTabSz="2851099" rtl="0" eaLnBrk="1" latinLnBrk="0" hangingPunct="1">
      <a:defRPr sz="3742"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2DF8985E-F016-A440-95B6-72D776C154A4}" type="slidenum">
              <a:rPr lang="es-ES" smtClean="0"/>
              <a:t>1</a:t>
            </a:fld>
            <a:endParaRPr lang="es-ES"/>
          </a:p>
        </p:txBody>
      </p:sp>
    </p:spTree>
    <p:extLst>
      <p:ext uri="{BB962C8B-B14F-4D97-AF65-F5344CB8AC3E}">
        <p14:creationId xmlns:p14="http://schemas.microsoft.com/office/powerpoint/2010/main" val="1340645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889998" y="5597006"/>
            <a:ext cx="21419979" cy="11906497"/>
          </a:xfrm>
        </p:spPr>
        <p:txBody>
          <a:bodyPr anchor="b"/>
          <a:lstStyle>
            <a:lvl1pPr algn="ctr">
              <a:defRPr sz="16535"/>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149997" y="17962664"/>
            <a:ext cx="18899981" cy="8256963"/>
          </a:xfrm>
        </p:spPr>
        <p:txBody>
          <a:bodyPr/>
          <a:lstStyle>
            <a:lvl1pPr marL="0" indent="0" algn="ctr">
              <a:buNone/>
              <a:defRPr sz="6614"/>
            </a:lvl1pPr>
            <a:lvl2pPr marL="1259997" indent="0" algn="ctr">
              <a:buNone/>
              <a:defRPr sz="5512"/>
            </a:lvl2pPr>
            <a:lvl3pPr marL="2519995" indent="0" algn="ctr">
              <a:buNone/>
              <a:defRPr sz="4961"/>
            </a:lvl3pPr>
            <a:lvl4pPr marL="3779992" indent="0" algn="ctr">
              <a:buNone/>
              <a:defRPr sz="4409"/>
            </a:lvl4pPr>
            <a:lvl5pPr marL="5039990" indent="0" algn="ctr">
              <a:buNone/>
              <a:defRPr sz="4409"/>
            </a:lvl5pPr>
            <a:lvl6pPr marL="6299987" indent="0" algn="ctr">
              <a:buNone/>
              <a:defRPr sz="4409"/>
            </a:lvl6pPr>
            <a:lvl7pPr marL="7559985" indent="0" algn="ctr">
              <a:buNone/>
              <a:defRPr sz="4409"/>
            </a:lvl7pPr>
            <a:lvl8pPr marL="8819982" indent="0" algn="ctr">
              <a:buNone/>
              <a:defRPr sz="4409"/>
            </a:lvl8pPr>
            <a:lvl9pPr marL="10079980" indent="0" algn="ctr">
              <a:buNone/>
              <a:defRPr sz="4409"/>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22FD793-D43F-064A-B96E-0CB66400BFED}"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3699031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2FD793-D43F-064A-B96E-0CB66400BFED}"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3871071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033733" y="1820808"/>
            <a:ext cx="5433745" cy="28982506"/>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732500" y="1820808"/>
            <a:ext cx="15986234" cy="28982506"/>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2FD793-D43F-064A-B96E-0CB66400BFED}"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2858731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22FD793-D43F-064A-B96E-0CB66400BFED}"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1482823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19375" y="8526139"/>
            <a:ext cx="21734978" cy="14226045"/>
          </a:xfrm>
        </p:spPr>
        <p:txBody>
          <a:bodyPr anchor="b"/>
          <a:lstStyle>
            <a:lvl1pPr>
              <a:defRPr sz="16535"/>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19375" y="22886767"/>
            <a:ext cx="21734978" cy="7481141"/>
          </a:xfrm>
        </p:spPr>
        <p:txBody>
          <a:bodyPr/>
          <a:lstStyle>
            <a:lvl1pPr marL="0" indent="0">
              <a:buNone/>
              <a:defRPr sz="6614">
                <a:solidFill>
                  <a:schemeClr val="tx1"/>
                </a:solidFill>
              </a:defRPr>
            </a:lvl1pPr>
            <a:lvl2pPr marL="1259997" indent="0">
              <a:buNone/>
              <a:defRPr sz="5512">
                <a:solidFill>
                  <a:schemeClr val="tx1">
                    <a:tint val="75000"/>
                  </a:schemeClr>
                </a:solidFill>
              </a:defRPr>
            </a:lvl2pPr>
            <a:lvl3pPr marL="2519995" indent="0">
              <a:buNone/>
              <a:defRPr sz="4961">
                <a:solidFill>
                  <a:schemeClr val="tx1">
                    <a:tint val="75000"/>
                  </a:schemeClr>
                </a:solidFill>
              </a:defRPr>
            </a:lvl3pPr>
            <a:lvl4pPr marL="3779992" indent="0">
              <a:buNone/>
              <a:defRPr sz="4409">
                <a:solidFill>
                  <a:schemeClr val="tx1">
                    <a:tint val="75000"/>
                  </a:schemeClr>
                </a:solidFill>
              </a:defRPr>
            </a:lvl4pPr>
            <a:lvl5pPr marL="5039990" indent="0">
              <a:buNone/>
              <a:defRPr sz="4409">
                <a:solidFill>
                  <a:schemeClr val="tx1">
                    <a:tint val="75000"/>
                  </a:schemeClr>
                </a:solidFill>
              </a:defRPr>
            </a:lvl5pPr>
            <a:lvl6pPr marL="6299987" indent="0">
              <a:buNone/>
              <a:defRPr sz="4409">
                <a:solidFill>
                  <a:schemeClr val="tx1">
                    <a:tint val="75000"/>
                  </a:schemeClr>
                </a:solidFill>
              </a:defRPr>
            </a:lvl6pPr>
            <a:lvl7pPr marL="7559985" indent="0">
              <a:buNone/>
              <a:defRPr sz="4409">
                <a:solidFill>
                  <a:schemeClr val="tx1">
                    <a:tint val="75000"/>
                  </a:schemeClr>
                </a:solidFill>
              </a:defRPr>
            </a:lvl7pPr>
            <a:lvl8pPr marL="8819982" indent="0">
              <a:buNone/>
              <a:defRPr sz="4409">
                <a:solidFill>
                  <a:schemeClr val="tx1">
                    <a:tint val="75000"/>
                  </a:schemeClr>
                </a:solidFill>
              </a:defRPr>
            </a:lvl8pPr>
            <a:lvl9pPr marL="10079980" indent="0">
              <a:buNone/>
              <a:defRPr sz="4409">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22FD793-D43F-064A-B96E-0CB66400BFED}" type="datetimeFigureOut">
              <a:rPr lang="es-ES" smtClean="0"/>
              <a:t>06/09/2023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3000044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732498" y="9104037"/>
            <a:ext cx="10709989" cy="216992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2757488" y="9104037"/>
            <a:ext cx="10709989" cy="2169927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22FD793-D43F-064A-B96E-0CB66400BFED}"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305518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735781" y="1820815"/>
            <a:ext cx="21734978" cy="6610325"/>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35783" y="8383633"/>
            <a:ext cx="10660769" cy="4108689"/>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s-ES"/>
              <a:t>Haga clic para modificar los estilos de texto del patrón</a:t>
            </a:r>
          </a:p>
        </p:txBody>
      </p:sp>
      <p:sp>
        <p:nvSpPr>
          <p:cNvPr id="4" name="Content Placeholder 3"/>
          <p:cNvSpPr>
            <a:spLocks noGrp="1"/>
          </p:cNvSpPr>
          <p:nvPr>
            <p:ph sz="half" idx="2"/>
          </p:nvPr>
        </p:nvSpPr>
        <p:spPr>
          <a:xfrm>
            <a:off x="1735783" y="12492322"/>
            <a:ext cx="10660769" cy="1837432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2757489" y="8383633"/>
            <a:ext cx="10713272" cy="4108689"/>
          </a:xfrm>
        </p:spPr>
        <p:txBody>
          <a:bodyPr anchor="b"/>
          <a:lstStyle>
            <a:lvl1pPr marL="0" indent="0">
              <a:buNone/>
              <a:defRPr sz="6614" b="1"/>
            </a:lvl1pPr>
            <a:lvl2pPr marL="1259997" indent="0">
              <a:buNone/>
              <a:defRPr sz="5512" b="1"/>
            </a:lvl2pPr>
            <a:lvl3pPr marL="2519995" indent="0">
              <a:buNone/>
              <a:defRPr sz="4961" b="1"/>
            </a:lvl3pPr>
            <a:lvl4pPr marL="3779992" indent="0">
              <a:buNone/>
              <a:defRPr sz="4409" b="1"/>
            </a:lvl4pPr>
            <a:lvl5pPr marL="5039990" indent="0">
              <a:buNone/>
              <a:defRPr sz="4409" b="1"/>
            </a:lvl5pPr>
            <a:lvl6pPr marL="6299987" indent="0">
              <a:buNone/>
              <a:defRPr sz="4409" b="1"/>
            </a:lvl6pPr>
            <a:lvl7pPr marL="7559985" indent="0">
              <a:buNone/>
              <a:defRPr sz="4409" b="1"/>
            </a:lvl7pPr>
            <a:lvl8pPr marL="8819982" indent="0">
              <a:buNone/>
              <a:defRPr sz="4409" b="1"/>
            </a:lvl8pPr>
            <a:lvl9pPr marL="10079980" indent="0">
              <a:buNone/>
              <a:defRPr sz="4409" b="1"/>
            </a:lvl9pPr>
          </a:lstStyle>
          <a:p>
            <a:pPr lvl="0"/>
            <a:r>
              <a:rPr lang="es-ES"/>
              <a:t>Haga clic para modificar los estilos de texto del patrón</a:t>
            </a:r>
          </a:p>
        </p:txBody>
      </p:sp>
      <p:sp>
        <p:nvSpPr>
          <p:cNvPr id="6" name="Content Placeholder 5"/>
          <p:cNvSpPr>
            <a:spLocks noGrp="1"/>
          </p:cNvSpPr>
          <p:nvPr>
            <p:ph sz="quarter" idx="4"/>
          </p:nvPr>
        </p:nvSpPr>
        <p:spPr>
          <a:xfrm>
            <a:off x="12757489" y="12492322"/>
            <a:ext cx="10713272" cy="1837432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22FD793-D43F-064A-B96E-0CB66400BFED}" type="datetimeFigureOut">
              <a:rPr lang="es-ES" smtClean="0"/>
              <a:t>06/09/2023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1787953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22FD793-D43F-064A-B96E-0CB66400BFED}" type="datetimeFigureOut">
              <a:rPr lang="es-ES" smtClean="0"/>
              <a:t>06/09/2023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2403722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FD793-D43F-064A-B96E-0CB66400BFED}" type="datetimeFigureOut">
              <a:rPr lang="es-ES" smtClean="0"/>
              <a:t>06/09/2023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1986344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35780" y="2279968"/>
            <a:ext cx="8127648" cy="7979886"/>
          </a:xfrm>
        </p:spPr>
        <p:txBody>
          <a:bodyPr anchor="b"/>
          <a:lstStyle>
            <a:lvl1pPr>
              <a:defRPr sz="8819"/>
            </a:lvl1pPr>
          </a:lstStyle>
          <a:p>
            <a:r>
              <a:rPr lang="es-ES"/>
              <a:t>Haga clic para modificar el estilo de título del patrón</a:t>
            </a:r>
            <a:endParaRPr lang="en-US" dirty="0"/>
          </a:p>
        </p:txBody>
      </p:sp>
      <p:sp>
        <p:nvSpPr>
          <p:cNvPr id="3" name="Content Placeholder 2"/>
          <p:cNvSpPr>
            <a:spLocks noGrp="1"/>
          </p:cNvSpPr>
          <p:nvPr>
            <p:ph idx="1"/>
          </p:nvPr>
        </p:nvSpPr>
        <p:spPr>
          <a:xfrm>
            <a:off x="10713272" y="4924104"/>
            <a:ext cx="12757487" cy="24303821"/>
          </a:xfrm>
        </p:spPr>
        <p:txBody>
          <a:bodyPr/>
          <a:lstStyle>
            <a:lvl1pPr>
              <a:defRPr sz="8819"/>
            </a:lvl1pPr>
            <a:lvl2pPr>
              <a:defRPr sz="7717"/>
            </a:lvl2pPr>
            <a:lvl3pPr>
              <a:defRPr sz="6614"/>
            </a:lvl3pPr>
            <a:lvl4pPr>
              <a:defRPr sz="5512"/>
            </a:lvl4pPr>
            <a:lvl5pPr>
              <a:defRPr sz="5512"/>
            </a:lvl5pPr>
            <a:lvl6pPr>
              <a:defRPr sz="5512"/>
            </a:lvl6pPr>
            <a:lvl7pPr>
              <a:defRPr sz="5512"/>
            </a:lvl7pPr>
            <a:lvl8pPr>
              <a:defRPr sz="5512"/>
            </a:lvl8pPr>
            <a:lvl9pPr>
              <a:defRPr sz="5512"/>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735780" y="10259854"/>
            <a:ext cx="8127648" cy="1900764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2FD793-D43F-064A-B96E-0CB66400BFED}"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525994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35780" y="2279968"/>
            <a:ext cx="8127648" cy="7979886"/>
          </a:xfrm>
        </p:spPr>
        <p:txBody>
          <a:bodyPr anchor="b"/>
          <a:lstStyle>
            <a:lvl1pPr>
              <a:defRPr sz="8819"/>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0713272" y="4924104"/>
            <a:ext cx="12757487" cy="24303821"/>
          </a:xfrm>
        </p:spPr>
        <p:txBody>
          <a:bodyPr anchor="t"/>
          <a:lstStyle>
            <a:lvl1pPr marL="0" indent="0">
              <a:buNone/>
              <a:defRPr sz="8819"/>
            </a:lvl1pPr>
            <a:lvl2pPr marL="1259997" indent="0">
              <a:buNone/>
              <a:defRPr sz="7717"/>
            </a:lvl2pPr>
            <a:lvl3pPr marL="2519995" indent="0">
              <a:buNone/>
              <a:defRPr sz="6614"/>
            </a:lvl3pPr>
            <a:lvl4pPr marL="3779992" indent="0">
              <a:buNone/>
              <a:defRPr sz="5512"/>
            </a:lvl4pPr>
            <a:lvl5pPr marL="5039990" indent="0">
              <a:buNone/>
              <a:defRPr sz="5512"/>
            </a:lvl5pPr>
            <a:lvl6pPr marL="6299987" indent="0">
              <a:buNone/>
              <a:defRPr sz="5512"/>
            </a:lvl6pPr>
            <a:lvl7pPr marL="7559985" indent="0">
              <a:buNone/>
              <a:defRPr sz="5512"/>
            </a:lvl7pPr>
            <a:lvl8pPr marL="8819982" indent="0">
              <a:buNone/>
              <a:defRPr sz="5512"/>
            </a:lvl8pPr>
            <a:lvl9pPr marL="10079980" indent="0">
              <a:buNone/>
              <a:defRPr sz="5512"/>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735780" y="10259854"/>
            <a:ext cx="8127648" cy="19007648"/>
          </a:xfrm>
        </p:spPr>
        <p:txBody>
          <a:bodyPr/>
          <a:lstStyle>
            <a:lvl1pPr marL="0" indent="0">
              <a:buNone/>
              <a:defRPr sz="4409"/>
            </a:lvl1pPr>
            <a:lvl2pPr marL="1259997" indent="0">
              <a:buNone/>
              <a:defRPr sz="3858"/>
            </a:lvl2pPr>
            <a:lvl3pPr marL="2519995" indent="0">
              <a:buNone/>
              <a:defRPr sz="3307"/>
            </a:lvl3pPr>
            <a:lvl4pPr marL="3779992" indent="0">
              <a:buNone/>
              <a:defRPr sz="2756"/>
            </a:lvl4pPr>
            <a:lvl5pPr marL="5039990" indent="0">
              <a:buNone/>
              <a:defRPr sz="2756"/>
            </a:lvl5pPr>
            <a:lvl6pPr marL="6299987" indent="0">
              <a:buNone/>
              <a:defRPr sz="2756"/>
            </a:lvl6pPr>
            <a:lvl7pPr marL="7559985" indent="0">
              <a:buNone/>
              <a:defRPr sz="2756"/>
            </a:lvl7pPr>
            <a:lvl8pPr marL="8819982" indent="0">
              <a:buNone/>
              <a:defRPr sz="2756"/>
            </a:lvl8pPr>
            <a:lvl9pPr marL="10079980" indent="0">
              <a:buNone/>
              <a:defRPr sz="275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22FD793-D43F-064A-B96E-0CB66400BFED}" type="datetimeFigureOut">
              <a:rPr lang="es-ES" smtClean="0"/>
              <a:t>06/09/2023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88B73BA-4993-3F4E-81F5-FB8BFB0EA01B}" type="slidenum">
              <a:rPr lang="es-ES" smtClean="0"/>
              <a:t>‹Nº›</a:t>
            </a:fld>
            <a:endParaRPr lang="es-ES"/>
          </a:p>
        </p:txBody>
      </p:sp>
    </p:spTree>
    <p:extLst>
      <p:ext uri="{BB962C8B-B14F-4D97-AF65-F5344CB8AC3E}">
        <p14:creationId xmlns:p14="http://schemas.microsoft.com/office/powerpoint/2010/main" val="10006733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32499" y="1820815"/>
            <a:ext cx="21734978" cy="6610325"/>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732499" y="9104037"/>
            <a:ext cx="21734978" cy="21699277"/>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732498" y="31697890"/>
            <a:ext cx="5669994" cy="1820807"/>
          </a:xfrm>
          <a:prstGeom prst="rect">
            <a:avLst/>
          </a:prstGeom>
        </p:spPr>
        <p:txBody>
          <a:bodyPr vert="horz" lIns="91440" tIns="45720" rIns="91440" bIns="45720" rtlCol="0" anchor="ctr"/>
          <a:lstStyle>
            <a:lvl1pPr algn="l">
              <a:defRPr sz="3307">
                <a:solidFill>
                  <a:schemeClr val="tx1">
                    <a:tint val="75000"/>
                  </a:schemeClr>
                </a:solidFill>
              </a:defRPr>
            </a:lvl1pPr>
          </a:lstStyle>
          <a:p>
            <a:fld id="{422FD793-D43F-064A-B96E-0CB66400BFED}" type="datetimeFigureOut">
              <a:rPr lang="es-ES" smtClean="0"/>
              <a:t>06/09/2023</a:t>
            </a:fld>
            <a:endParaRPr lang="es-ES"/>
          </a:p>
        </p:txBody>
      </p:sp>
      <p:sp>
        <p:nvSpPr>
          <p:cNvPr id="5" name="Footer Placeholder 4"/>
          <p:cNvSpPr>
            <a:spLocks noGrp="1"/>
          </p:cNvSpPr>
          <p:nvPr>
            <p:ph type="ftr" sz="quarter" idx="3"/>
          </p:nvPr>
        </p:nvSpPr>
        <p:spPr>
          <a:xfrm>
            <a:off x="8347492" y="31697890"/>
            <a:ext cx="8504992" cy="1820807"/>
          </a:xfrm>
          <a:prstGeom prst="rect">
            <a:avLst/>
          </a:prstGeom>
        </p:spPr>
        <p:txBody>
          <a:bodyPr vert="horz" lIns="91440" tIns="45720" rIns="91440" bIns="45720" rtlCol="0" anchor="ctr"/>
          <a:lstStyle>
            <a:lvl1pPr algn="ctr">
              <a:defRPr sz="3307">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7797483" y="31697890"/>
            <a:ext cx="5669994" cy="1820807"/>
          </a:xfrm>
          <a:prstGeom prst="rect">
            <a:avLst/>
          </a:prstGeom>
        </p:spPr>
        <p:txBody>
          <a:bodyPr vert="horz" lIns="91440" tIns="45720" rIns="91440" bIns="45720" rtlCol="0" anchor="ctr"/>
          <a:lstStyle>
            <a:lvl1pPr algn="r">
              <a:defRPr sz="3307">
                <a:solidFill>
                  <a:schemeClr val="tx1">
                    <a:tint val="75000"/>
                  </a:schemeClr>
                </a:solidFill>
              </a:defRPr>
            </a:lvl1pPr>
          </a:lstStyle>
          <a:p>
            <a:fld id="{C88B73BA-4993-3F4E-81F5-FB8BFB0EA01B}" type="slidenum">
              <a:rPr lang="es-ES" smtClean="0"/>
              <a:t>‹Nº›</a:t>
            </a:fld>
            <a:endParaRPr lang="es-ES"/>
          </a:p>
        </p:txBody>
      </p:sp>
    </p:spTree>
    <p:extLst>
      <p:ext uri="{BB962C8B-B14F-4D97-AF65-F5344CB8AC3E}">
        <p14:creationId xmlns:p14="http://schemas.microsoft.com/office/powerpoint/2010/main" val="1271696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519995" rtl="0" eaLnBrk="1" latinLnBrk="0" hangingPunct="1">
        <a:lnSpc>
          <a:spcPct val="90000"/>
        </a:lnSpc>
        <a:spcBef>
          <a:spcPct val="0"/>
        </a:spcBef>
        <a:buNone/>
        <a:defRPr sz="12126" kern="1200">
          <a:solidFill>
            <a:schemeClr val="tx1"/>
          </a:solidFill>
          <a:latin typeface="+mj-lt"/>
          <a:ea typeface="+mj-ea"/>
          <a:cs typeface="+mj-cs"/>
        </a:defRPr>
      </a:lvl1pPr>
    </p:titleStyle>
    <p:bodyStyle>
      <a:lvl1pPr marL="629999" indent="-629999" algn="l" defTabSz="2519995" rtl="0" eaLnBrk="1" latinLnBrk="0" hangingPunct="1">
        <a:lnSpc>
          <a:spcPct val="90000"/>
        </a:lnSpc>
        <a:spcBef>
          <a:spcPts val="2756"/>
        </a:spcBef>
        <a:buFont typeface="Arial" panose="020B0604020202020204" pitchFamily="34" charset="0"/>
        <a:buChar char="•"/>
        <a:defRPr sz="7717" kern="1200">
          <a:solidFill>
            <a:schemeClr val="tx1"/>
          </a:solidFill>
          <a:latin typeface="+mn-lt"/>
          <a:ea typeface="+mn-ea"/>
          <a:cs typeface="+mn-cs"/>
        </a:defRPr>
      </a:lvl1pPr>
      <a:lvl2pPr marL="1889996" indent="-629999" algn="l" defTabSz="2519995" rtl="0" eaLnBrk="1" latinLnBrk="0" hangingPunct="1">
        <a:lnSpc>
          <a:spcPct val="90000"/>
        </a:lnSpc>
        <a:spcBef>
          <a:spcPts val="1378"/>
        </a:spcBef>
        <a:buFont typeface="Arial" panose="020B0604020202020204" pitchFamily="34" charset="0"/>
        <a:buChar char="•"/>
        <a:defRPr sz="6614" kern="1200">
          <a:solidFill>
            <a:schemeClr val="tx1"/>
          </a:solidFill>
          <a:latin typeface="+mn-lt"/>
          <a:ea typeface="+mn-ea"/>
          <a:cs typeface="+mn-cs"/>
        </a:defRPr>
      </a:lvl2pPr>
      <a:lvl3pPr marL="3149994" indent="-629999" algn="l" defTabSz="2519995" rtl="0" eaLnBrk="1" latinLnBrk="0" hangingPunct="1">
        <a:lnSpc>
          <a:spcPct val="90000"/>
        </a:lnSpc>
        <a:spcBef>
          <a:spcPts val="1378"/>
        </a:spcBef>
        <a:buFont typeface="Arial" panose="020B0604020202020204" pitchFamily="34" charset="0"/>
        <a:buChar char="•"/>
        <a:defRPr sz="5512" kern="1200">
          <a:solidFill>
            <a:schemeClr val="tx1"/>
          </a:solidFill>
          <a:latin typeface="+mn-lt"/>
          <a:ea typeface="+mn-ea"/>
          <a:cs typeface="+mn-cs"/>
        </a:defRPr>
      </a:lvl3pPr>
      <a:lvl4pPr marL="440999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4pPr>
      <a:lvl5pPr marL="566998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5pPr>
      <a:lvl6pPr marL="6929986"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6pPr>
      <a:lvl7pPr marL="8189984"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7pPr>
      <a:lvl8pPr marL="9449981"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8pPr>
      <a:lvl9pPr marL="10709979" indent="-629999" algn="l" defTabSz="2519995" rtl="0" eaLnBrk="1" latinLnBrk="0" hangingPunct="1">
        <a:lnSpc>
          <a:spcPct val="90000"/>
        </a:lnSpc>
        <a:spcBef>
          <a:spcPts val="1378"/>
        </a:spcBef>
        <a:buFont typeface="Arial" panose="020B0604020202020204" pitchFamily="34" charset="0"/>
        <a:buChar char="•"/>
        <a:defRPr sz="4961" kern="1200">
          <a:solidFill>
            <a:schemeClr val="tx1"/>
          </a:solidFill>
          <a:latin typeface="+mn-lt"/>
          <a:ea typeface="+mn-ea"/>
          <a:cs typeface="+mn-cs"/>
        </a:defRPr>
      </a:lvl9pPr>
    </p:bodyStyle>
    <p:otherStyle>
      <a:defPPr>
        <a:defRPr lang="en-US"/>
      </a:defPPr>
      <a:lvl1pPr marL="0" algn="l" defTabSz="2519995" rtl="0" eaLnBrk="1" latinLnBrk="0" hangingPunct="1">
        <a:defRPr sz="4961" kern="1200">
          <a:solidFill>
            <a:schemeClr val="tx1"/>
          </a:solidFill>
          <a:latin typeface="+mn-lt"/>
          <a:ea typeface="+mn-ea"/>
          <a:cs typeface="+mn-cs"/>
        </a:defRPr>
      </a:lvl1pPr>
      <a:lvl2pPr marL="1259997" algn="l" defTabSz="2519995" rtl="0" eaLnBrk="1" latinLnBrk="0" hangingPunct="1">
        <a:defRPr sz="4961" kern="1200">
          <a:solidFill>
            <a:schemeClr val="tx1"/>
          </a:solidFill>
          <a:latin typeface="+mn-lt"/>
          <a:ea typeface="+mn-ea"/>
          <a:cs typeface="+mn-cs"/>
        </a:defRPr>
      </a:lvl2pPr>
      <a:lvl3pPr marL="2519995" algn="l" defTabSz="2519995" rtl="0" eaLnBrk="1" latinLnBrk="0" hangingPunct="1">
        <a:defRPr sz="4961" kern="1200">
          <a:solidFill>
            <a:schemeClr val="tx1"/>
          </a:solidFill>
          <a:latin typeface="+mn-lt"/>
          <a:ea typeface="+mn-ea"/>
          <a:cs typeface="+mn-cs"/>
        </a:defRPr>
      </a:lvl3pPr>
      <a:lvl4pPr marL="3779992" algn="l" defTabSz="2519995" rtl="0" eaLnBrk="1" latinLnBrk="0" hangingPunct="1">
        <a:defRPr sz="4961" kern="1200">
          <a:solidFill>
            <a:schemeClr val="tx1"/>
          </a:solidFill>
          <a:latin typeface="+mn-lt"/>
          <a:ea typeface="+mn-ea"/>
          <a:cs typeface="+mn-cs"/>
        </a:defRPr>
      </a:lvl4pPr>
      <a:lvl5pPr marL="5039990" algn="l" defTabSz="2519995" rtl="0" eaLnBrk="1" latinLnBrk="0" hangingPunct="1">
        <a:defRPr sz="4961" kern="1200">
          <a:solidFill>
            <a:schemeClr val="tx1"/>
          </a:solidFill>
          <a:latin typeface="+mn-lt"/>
          <a:ea typeface="+mn-ea"/>
          <a:cs typeface="+mn-cs"/>
        </a:defRPr>
      </a:lvl5pPr>
      <a:lvl6pPr marL="6299987" algn="l" defTabSz="2519995" rtl="0" eaLnBrk="1" latinLnBrk="0" hangingPunct="1">
        <a:defRPr sz="4961" kern="1200">
          <a:solidFill>
            <a:schemeClr val="tx1"/>
          </a:solidFill>
          <a:latin typeface="+mn-lt"/>
          <a:ea typeface="+mn-ea"/>
          <a:cs typeface="+mn-cs"/>
        </a:defRPr>
      </a:lvl6pPr>
      <a:lvl7pPr marL="7559985" algn="l" defTabSz="2519995" rtl="0" eaLnBrk="1" latinLnBrk="0" hangingPunct="1">
        <a:defRPr sz="4961" kern="1200">
          <a:solidFill>
            <a:schemeClr val="tx1"/>
          </a:solidFill>
          <a:latin typeface="+mn-lt"/>
          <a:ea typeface="+mn-ea"/>
          <a:cs typeface="+mn-cs"/>
        </a:defRPr>
      </a:lvl7pPr>
      <a:lvl8pPr marL="8819982" algn="l" defTabSz="2519995" rtl="0" eaLnBrk="1" latinLnBrk="0" hangingPunct="1">
        <a:defRPr sz="4961" kern="1200">
          <a:solidFill>
            <a:schemeClr val="tx1"/>
          </a:solidFill>
          <a:latin typeface="+mn-lt"/>
          <a:ea typeface="+mn-ea"/>
          <a:cs typeface="+mn-cs"/>
        </a:defRPr>
      </a:lvl8pPr>
      <a:lvl9pPr marL="10079980" algn="l" defTabSz="2519995" rtl="0" eaLnBrk="1" latinLnBrk="0" hangingPunct="1">
        <a:defRPr sz="496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chart" Target="../charts/chart4.xml"/><Relationship Id="rId13" Type="http://schemas.openxmlformats.org/officeDocument/2006/relationships/image" Target="../media/image6.svg"/><Relationship Id="rId18" Type="http://schemas.openxmlformats.org/officeDocument/2006/relationships/image" Target="../media/image8.png"/><Relationship Id="rId26" Type="http://schemas.openxmlformats.org/officeDocument/2006/relationships/image" Target="../media/image15.svg"/><Relationship Id="rId3" Type="http://schemas.openxmlformats.org/officeDocument/2006/relationships/image" Target="../media/image1.png"/><Relationship Id="rId21" Type="http://schemas.openxmlformats.org/officeDocument/2006/relationships/image" Target="../media/image11.png"/><Relationship Id="rId7" Type="http://schemas.openxmlformats.org/officeDocument/2006/relationships/chart" Target="../charts/chart3.xml"/><Relationship Id="rId12" Type="http://schemas.openxmlformats.org/officeDocument/2006/relationships/image" Target="../media/image5.png"/><Relationship Id="rId17" Type="http://schemas.openxmlformats.org/officeDocument/2006/relationships/hyperlink" Target="https://doi.org/10.1038/S41586-020-1957-X" TargetMode="External"/><Relationship Id="rId25"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hyperlink" Target="https://doi.org/10.1186/s40168-019-0768-5" TargetMode="External"/><Relationship Id="rId20"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chart" Target="../charts/chart2.xml"/><Relationship Id="rId11" Type="http://schemas.openxmlformats.org/officeDocument/2006/relationships/image" Target="../media/image4.svg"/><Relationship Id="rId24" Type="http://schemas.openxmlformats.org/officeDocument/2006/relationships/image" Target="../media/image13.png"/><Relationship Id="rId5" Type="http://schemas.openxmlformats.org/officeDocument/2006/relationships/chart" Target="../charts/chart1.xml"/><Relationship Id="rId15" Type="http://schemas.openxmlformats.org/officeDocument/2006/relationships/hyperlink" Target="https://doi.org/10.1038/S41467-020-15507-2" TargetMode="External"/><Relationship Id="rId23" Type="http://schemas.openxmlformats.org/officeDocument/2006/relationships/hyperlink" Target="mailto:xabierlopez@icm.csic.es" TargetMode="External"/><Relationship Id="rId10" Type="http://schemas.openxmlformats.org/officeDocument/2006/relationships/image" Target="../media/image3.png"/><Relationship Id="rId19" Type="http://schemas.openxmlformats.org/officeDocument/2006/relationships/image" Target="../media/image9.svg"/><Relationship Id="rId4" Type="http://schemas.openxmlformats.org/officeDocument/2006/relationships/image" Target="../media/image2.svg"/><Relationship Id="rId9" Type="http://schemas.openxmlformats.org/officeDocument/2006/relationships/chart" Target="../charts/chart5.xml"/><Relationship Id="rId14" Type="http://schemas.openxmlformats.org/officeDocument/2006/relationships/image" Target="../media/image7.png"/><Relationship Id="rId22" Type="http://schemas.openxmlformats.org/officeDocument/2006/relationships/image" Target="../media/image12.svg"/><Relationship Id="rId27"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Gráfico 59">
            <a:extLst>
              <a:ext uri="{FF2B5EF4-FFF2-40B4-BE49-F238E27FC236}">
                <a16:creationId xmlns:a16="http://schemas.microsoft.com/office/drawing/2014/main" id="{A627AB35-7EDE-9179-CD94-BE8FE30A9AD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54522"/>
          <a:stretch/>
        </p:blipFill>
        <p:spPr>
          <a:xfrm>
            <a:off x="350256" y="18870766"/>
            <a:ext cx="9690086" cy="10727602"/>
          </a:xfrm>
          <a:prstGeom prst="rect">
            <a:avLst/>
          </a:prstGeom>
        </p:spPr>
      </p:pic>
      <p:sp>
        <p:nvSpPr>
          <p:cNvPr id="638" name="Rectángulo redondeado 637">
            <a:extLst>
              <a:ext uri="{FF2B5EF4-FFF2-40B4-BE49-F238E27FC236}">
                <a16:creationId xmlns:a16="http://schemas.microsoft.com/office/drawing/2014/main" id="{3AC03DAE-3EF0-4553-5518-A39F10577440}"/>
              </a:ext>
            </a:extLst>
          </p:cNvPr>
          <p:cNvSpPr/>
          <p:nvPr/>
        </p:nvSpPr>
        <p:spPr>
          <a:xfrm>
            <a:off x="-42743" y="32833495"/>
            <a:ext cx="25242717" cy="1392931"/>
          </a:xfrm>
          <a:prstGeom prst="roundRect">
            <a:avLst>
              <a:gd name="adj" fmla="val 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effectLst>
                <a:outerShdw blurRad="50800" dist="38100" dir="2700000" algn="tl" rotWithShape="0">
                  <a:prstClr val="black">
                    <a:alpha val="40000"/>
                  </a:prstClr>
                </a:outerShdw>
              </a:effectLst>
            </a:endParaRPr>
          </a:p>
        </p:txBody>
      </p:sp>
      <p:grpSp>
        <p:nvGrpSpPr>
          <p:cNvPr id="1381" name="Grupo 1380">
            <a:extLst>
              <a:ext uri="{FF2B5EF4-FFF2-40B4-BE49-F238E27FC236}">
                <a16:creationId xmlns:a16="http://schemas.microsoft.com/office/drawing/2014/main" id="{8B36ABF5-0502-9B5B-0AD4-6E84653FE263}"/>
              </a:ext>
            </a:extLst>
          </p:cNvPr>
          <p:cNvGrpSpPr/>
          <p:nvPr/>
        </p:nvGrpSpPr>
        <p:grpSpPr>
          <a:xfrm>
            <a:off x="1028853" y="1517078"/>
            <a:ext cx="21002262" cy="3825365"/>
            <a:chOff x="983749" y="2217361"/>
            <a:chExt cx="21002262" cy="3825365"/>
          </a:xfrm>
        </p:grpSpPr>
        <p:sp>
          <p:nvSpPr>
            <p:cNvPr id="4" name="CuadroTexto 3">
              <a:extLst>
                <a:ext uri="{FF2B5EF4-FFF2-40B4-BE49-F238E27FC236}">
                  <a16:creationId xmlns:a16="http://schemas.microsoft.com/office/drawing/2014/main" id="{37DC0E96-FF0B-E61C-46B5-808D0683DC46}"/>
                </a:ext>
              </a:extLst>
            </p:cNvPr>
            <p:cNvSpPr txBox="1"/>
            <p:nvPr/>
          </p:nvSpPr>
          <p:spPr>
            <a:xfrm>
              <a:off x="983749" y="2217361"/>
              <a:ext cx="21002262" cy="2800767"/>
            </a:xfrm>
            <a:prstGeom prst="rect">
              <a:avLst/>
            </a:prstGeom>
            <a:noFill/>
          </p:spPr>
          <p:txBody>
            <a:bodyPr wrap="square" rtlCol="0">
              <a:spAutoFit/>
            </a:bodyPr>
            <a:lstStyle/>
            <a:p>
              <a:r>
                <a:rPr lang="en-GB" sz="8800" dirty="0">
                  <a:effectLst>
                    <a:outerShdw blurRad="233797" dist="119702" dir="2700000" algn="tl" rotWithShape="0">
                      <a:schemeClr val="bg1">
                        <a:alpha val="40000"/>
                      </a:schemeClr>
                    </a:outerShdw>
                  </a:effectLst>
                  <a:latin typeface="Franklin Gothic Medium" panose="020B0603020102020204" pitchFamily="34" charset="0"/>
                </a:rPr>
                <a:t>Unveiling virus-host interactions of marine protists through Single-Cell Genomics</a:t>
              </a:r>
            </a:p>
          </p:txBody>
        </p:sp>
        <p:sp>
          <p:nvSpPr>
            <p:cNvPr id="94" name="CuadroTexto 93">
              <a:extLst>
                <a:ext uri="{FF2B5EF4-FFF2-40B4-BE49-F238E27FC236}">
                  <a16:creationId xmlns:a16="http://schemas.microsoft.com/office/drawing/2014/main" id="{B1AA686F-E8D3-1EF0-6EFA-5F48C7D4DD82}"/>
                </a:ext>
              </a:extLst>
            </p:cNvPr>
            <p:cNvSpPr txBox="1"/>
            <p:nvPr/>
          </p:nvSpPr>
          <p:spPr>
            <a:xfrm>
              <a:off x="1020364" y="5088619"/>
              <a:ext cx="20059786" cy="954107"/>
            </a:xfrm>
            <a:prstGeom prst="rect">
              <a:avLst/>
            </a:prstGeom>
            <a:noFill/>
          </p:spPr>
          <p:txBody>
            <a:bodyPr wrap="square" rtlCol="0">
              <a:spAutoFit/>
            </a:bodyPr>
            <a:lstStyle/>
            <a:p>
              <a:r>
                <a:rPr lang="en-GB" sz="2800" dirty="0" err="1">
                  <a:latin typeface="Franklin Gothic Medium" panose="020B0603020102020204" pitchFamily="34" charset="0"/>
                </a:rPr>
                <a:t>Xabier</a:t>
              </a:r>
              <a:r>
                <a:rPr lang="en-GB" sz="2800" dirty="0">
                  <a:latin typeface="Franklin Gothic Medium" panose="020B0603020102020204" pitchFamily="34" charset="0"/>
                </a:rPr>
                <a:t> López-Alforja</a:t>
              </a:r>
              <a:r>
                <a:rPr lang="en-GB" sz="2800" baseline="30000" dirty="0">
                  <a:latin typeface="Franklin Gothic Medium" panose="020B0603020102020204" pitchFamily="34" charset="0"/>
                </a:rPr>
                <a:t>1</a:t>
              </a:r>
              <a:r>
                <a:rPr lang="en-GB" sz="2800" dirty="0">
                  <a:latin typeface="Franklin Gothic Medium" panose="020B0603020102020204" pitchFamily="34" charset="0"/>
                </a:rPr>
                <a:t>*, David López-Escardó</a:t>
              </a:r>
              <a:r>
                <a:rPr lang="en-GB" sz="2800" baseline="30000" dirty="0">
                  <a:latin typeface="Franklin Gothic Medium" panose="020B0603020102020204" pitchFamily="34" charset="0"/>
                </a:rPr>
                <a:t>1</a:t>
              </a:r>
              <a:r>
                <a:rPr lang="en-GB" sz="2800" dirty="0">
                  <a:latin typeface="Franklin Gothic Medium" panose="020B0603020102020204" pitchFamily="34" charset="0"/>
                </a:rPr>
                <a:t>, ﻿﻿Manuel Martínez García</a:t>
              </a:r>
              <a:r>
                <a:rPr lang="en-GB" sz="2800" baseline="30000" dirty="0">
                  <a:latin typeface="Franklin Gothic Medium" panose="020B0603020102020204" pitchFamily="34" charset="0"/>
                </a:rPr>
                <a:t>2</a:t>
              </a:r>
              <a:r>
                <a:rPr lang="en-GB" sz="2800" dirty="0">
                  <a:latin typeface="Franklin Gothic Medium" panose="020B0603020102020204" pitchFamily="34" charset="0"/>
                </a:rPr>
                <a:t>, Sheree Yau</a:t>
              </a:r>
              <a:r>
                <a:rPr lang="en-GB" sz="2800" baseline="30000" dirty="0">
                  <a:latin typeface="Franklin Gothic Medium" panose="020B0603020102020204" pitchFamily="34" charset="0"/>
                </a:rPr>
                <a:t>3</a:t>
              </a:r>
              <a:r>
                <a:rPr lang="en-GB" sz="2800" dirty="0">
                  <a:latin typeface="Franklin Gothic Medium" panose="020B0603020102020204" pitchFamily="34" charset="0"/>
                </a:rPr>
                <a:t>, Ramon Massana</a:t>
              </a:r>
              <a:r>
                <a:rPr lang="en-GB" sz="2800" baseline="30000" dirty="0">
                  <a:latin typeface="Franklin Gothic Medium" panose="020B0603020102020204" pitchFamily="34" charset="0"/>
                </a:rPr>
                <a:t>1</a:t>
              </a:r>
              <a:r>
                <a:rPr lang="en-GB" sz="2800" dirty="0">
                  <a:latin typeface="Franklin Gothic Medium" panose="020B0603020102020204" pitchFamily="34" charset="0"/>
                </a:rPr>
                <a:t>, Felipe H. Coutinho</a:t>
              </a:r>
              <a:r>
                <a:rPr lang="en-GB" sz="2800" baseline="30000" dirty="0">
                  <a:latin typeface="Franklin Gothic Medium" panose="020B0603020102020204" pitchFamily="34" charset="0"/>
                </a:rPr>
                <a:t>1</a:t>
              </a:r>
              <a:r>
                <a:rPr lang="en-GB" sz="2800" dirty="0">
                  <a:latin typeface="Franklin Gothic Medium" panose="020B0603020102020204" pitchFamily="34" charset="0"/>
                </a:rPr>
                <a:t>  &amp; Dolors Vaqué</a:t>
              </a:r>
              <a:r>
                <a:rPr lang="en-GB" sz="2800" baseline="30000" dirty="0">
                  <a:latin typeface="Franklin Gothic Medium" panose="020B0603020102020204" pitchFamily="34" charset="0"/>
                </a:rPr>
                <a:t>1</a:t>
              </a:r>
              <a:endParaRPr lang="en-GB" sz="2800" dirty="0">
                <a:latin typeface="Franklin Gothic Medium" panose="020B0603020102020204" pitchFamily="34" charset="0"/>
              </a:endParaRPr>
            </a:p>
          </p:txBody>
        </p:sp>
      </p:grpSp>
      <p:graphicFrame>
        <p:nvGraphicFramePr>
          <p:cNvPr id="57" name="Tabla 56">
            <a:extLst>
              <a:ext uri="{FF2B5EF4-FFF2-40B4-BE49-F238E27FC236}">
                <a16:creationId xmlns:a16="http://schemas.microsoft.com/office/drawing/2014/main" id="{43405320-DD62-F2E0-862E-26FDC6EE77F2}"/>
              </a:ext>
            </a:extLst>
          </p:cNvPr>
          <p:cNvGraphicFramePr>
            <a:graphicFrameLocks noGrp="1"/>
          </p:cNvGraphicFramePr>
          <p:nvPr>
            <p:extLst>
              <p:ext uri="{D42A27DB-BD31-4B8C-83A1-F6EECF244321}">
                <p14:modId xmlns:p14="http://schemas.microsoft.com/office/powerpoint/2010/main" val="2880110119"/>
              </p:ext>
            </p:extLst>
          </p:nvPr>
        </p:nvGraphicFramePr>
        <p:xfrm>
          <a:off x="18232725" y="20643054"/>
          <a:ext cx="5718681" cy="1663065"/>
        </p:xfrm>
        <a:graphic>
          <a:graphicData uri="http://schemas.openxmlformats.org/drawingml/2006/table">
            <a:tbl>
              <a:tblPr>
                <a:tableStyleId>{5C22544A-7EE6-4342-B048-85BDC9FD1C3A}</a:tableStyleId>
              </a:tblPr>
              <a:tblGrid>
                <a:gridCol w="976516">
                  <a:extLst>
                    <a:ext uri="{9D8B030D-6E8A-4147-A177-3AD203B41FA5}">
                      <a16:colId xmlns:a16="http://schemas.microsoft.com/office/drawing/2014/main" val="2528694891"/>
                    </a:ext>
                  </a:extLst>
                </a:gridCol>
                <a:gridCol w="652740">
                  <a:extLst>
                    <a:ext uri="{9D8B030D-6E8A-4147-A177-3AD203B41FA5}">
                      <a16:colId xmlns:a16="http://schemas.microsoft.com/office/drawing/2014/main" val="1097931711"/>
                    </a:ext>
                  </a:extLst>
                </a:gridCol>
                <a:gridCol w="893761">
                  <a:extLst>
                    <a:ext uri="{9D8B030D-6E8A-4147-A177-3AD203B41FA5}">
                      <a16:colId xmlns:a16="http://schemas.microsoft.com/office/drawing/2014/main" val="3229132161"/>
                    </a:ext>
                  </a:extLst>
                </a:gridCol>
                <a:gridCol w="688941">
                  <a:extLst>
                    <a:ext uri="{9D8B030D-6E8A-4147-A177-3AD203B41FA5}">
                      <a16:colId xmlns:a16="http://schemas.microsoft.com/office/drawing/2014/main" val="939273445"/>
                    </a:ext>
                  </a:extLst>
                </a:gridCol>
                <a:gridCol w="949622">
                  <a:extLst>
                    <a:ext uri="{9D8B030D-6E8A-4147-A177-3AD203B41FA5}">
                      <a16:colId xmlns:a16="http://schemas.microsoft.com/office/drawing/2014/main" val="1730689169"/>
                    </a:ext>
                  </a:extLst>
                </a:gridCol>
                <a:gridCol w="732651">
                  <a:extLst>
                    <a:ext uri="{9D8B030D-6E8A-4147-A177-3AD203B41FA5}">
                      <a16:colId xmlns:a16="http://schemas.microsoft.com/office/drawing/2014/main" val="42772744"/>
                    </a:ext>
                  </a:extLst>
                </a:gridCol>
                <a:gridCol w="824450">
                  <a:extLst>
                    <a:ext uri="{9D8B030D-6E8A-4147-A177-3AD203B41FA5}">
                      <a16:colId xmlns:a16="http://schemas.microsoft.com/office/drawing/2014/main" val="2956783062"/>
                    </a:ext>
                  </a:extLst>
                </a:gridCol>
              </a:tblGrid>
              <a:tr h="641741">
                <a:tc>
                  <a:txBody>
                    <a:bodyPr/>
                    <a:lstStyle/>
                    <a:p>
                      <a:pPr algn="l" fontAlgn="b"/>
                      <a:r>
                        <a:rPr lang="en-GB" sz="1600" b="0" i="0" u="none" strike="noStrike" noProof="0">
                          <a:effectLst/>
                          <a:latin typeface="Franklin Gothic Medium Cond" panose="020B0606030402020204" pitchFamily="34" charset="0"/>
                        </a:rPr>
                        <a:t> </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noProof="0">
                          <a:effectLst/>
                          <a:latin typeface="Franklin Gothic Medium Cond" panose="020B0606030402020204" pitchFamily="34" charset="0"/>
                        </a:rPr>
                        <a:t>DB</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noProof="0">
                          <a:effectLst/>
                          <a:latin typeface="Franklin Gothic Medium Cond" panose="020B0606030402020204" pitchFamily="34" charset="0"/>
                        </a:rPr>
                        <a:t>nº query scaffolds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noProof="0">
                          <a:effectLst/>
                          <a:latin typeface="Franklin Gothic Medium Cond" panose="020B0606030402020204" pitchFamily="34" charset="0"/>
                        </a:rPr>
                        <a:t>nº subject scaffolds</a:t>
                      </a:r>
                      <a:r>
                        <a:rPr lang="en-GB" sz="1600" b="0" i="0" u="none" strike="noStrike" noProof="0">
                          <a:effectLst/>
                          <a:latin typeface="Franklin Gothic Medium Cond" panose="020B0606030402020204" pitchFamily="34" charset="0"/>
                        </a:rPr>
                        <a:t>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noProof="0">
                          <a:effectLst/>
                          <a:latin typeface="Franklin Gothic Medium Cond" panose="020B0606030402020204" pitchFamily="34" charset="0"/>
                        </a:rPr>
                        <a:t>AAI</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noProof="0">
                          <a:effectLst/>
                          <a:latin typeface="Franklin Gothic Medium Cond" panose="020B0606030402020204" pitchFamily="34" charset="0"/>
                        </a:rPr>
                        <a:t>Matched CDS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noProof="0">
                          <a:effectLst/>
                          <a:latin typeface="Franklin Gothic Medium Cond" panose="020B0606030402020204" pitchFamily="34" charset="0"/>
                        </a:rPr>
                        <a:t>Perc Matched CDS</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3306454"/>
                  </a:ext>
                </a:extLst>
              </a:tr>
              <a:tr h="218809">
                <a:tc rowSpan="2">
                  <a:txBody>
                    <a:bodyPr/>
                    <a:lstStyle/>
                    <a:p>
                      <a:pPr algn="ctr" fontAlgn="ctr"/>
                      <a:r>
                        <a:rPr lang="en-GB" sz="1600" b="0" i="0" u="none" strike="noStrike" noProof="0">
                          <a:effectLst/>
                          <a:latin typeface="Franklin Gothic Medium Cond" panose="020B0606030402020204" pitchFamily="34" charset="0"/>
                        </a:rPr>
                        <a:t>NCLDV</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GB" sz="1600" b="0" i="0" u="none" strike="noStrike" noProof="0">
                          <a:effectLst/>
                          <a:latin typeface="Franklin Gothic Medium Cond" panose="020B0606030402020204" pitchFamily="34" charset="0"/>
                        </a:rPr>
                        <a:t>RefSeq</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GB" sz="1600" b="0" i="0" u="none" strike="noStrike" noProof="0">
                          <a:effectLst/>
                          <a:latin typeface="Franklin Gothic Medium Cond" panose="020B0606030402020204" pitchFamily="34" charset="0"/>
                        </a:rPr>
                        <a:t>15</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GB" sz="1600" b="0" i="0" u="none" strike="noStrike" noProof="0">
                          <a:effectLst/>
                          <a:latin typeface="Franklin Gothic Medium Cond" panose="020B0606030402020204" pitchFamily="34" charset="0"/>
                        </a:rPr>
                        <a:t>76</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GB" sz="1600" b="0" i="0" u="none" strike="noStrike" noProof="0">
                          <a:effectLst/>
                          <a:latin typeface="Franklin Gothic Medium Cond" panose="020B0606030402020204" pitchFamily="34" charset="0"/>
                        </a:rPr>
                        <a:t>56,96</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GB" sz="1600" b="0" i="0" u="none" strike="noStrike" noProof="0">
                          <a:effectLst/>
                          <a:latin typeface="Franklin Gothic Medium Cond" panose="020B0606030402020204" pitchFamily="34" charset="0"/>
                        </a:rPr>
                        <a:t>7,30</a:t>
                      </a:r>
                    </a:p>
                  </a:txBody>
                  <a:tcPr marL="9525" marR="9525" marT="9525" marB="0" anchor="ctr">
                    <a:lnT w="12700" cap="flat" cmpd="sng" algn="ctr">
                      <a:solidFill>
                        <a:schemeClr val="tx1"/>
                      </a:solidFill>
                      <a:prstDash val="solid"/>
                      <a:round/>
                      <a:headEnd type="none" w="med" len="med"/>
                      <a:tailEnd type="none" w="med" len="med"/>
                    </a:lnT>
                    <a:noFill/>
                  </a:tcPr>
                </a:tc>
                <a:tc>
                  <a:txBody>
                    <a:bodyPr/>
                    <a:lstStyle/>
                    <a:p>
                      <a:pPr algn="ctr" fontAlgn="ctr"/>
                      <a:r>
                        <a:rPr lang="en-GB" sz="1600" b="0" i="0" u="none" strike="noStrike" noProof="0">
                          <a:effectLst/>
                          <a:latin typeface="Franklin Gothic Medium Cond" panose="020B0606030402020204" pitchFamily="34" charset="0"/>
                        </a:rPr>
                        <a:t>51,43</a:t>
                      </a:r>
                    </a:p>
                  </a:txBody>
                  <a:tcPr marL="9525" marR="9525" marT="9525" marB="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566937629"/>
                  </a:ext>
                </a:extLst>
              </a:tr>
              <a:tr h="218809">
                <a:tc vMerge="1">
                  <a:txBody>
                    <a:bodyPr/>
                    <a:lstStyle/>
                    <a:p>
                      <a:endParaRPr lang="es-ES"/>
                    </a:p>
                  </a:txBody>
                  <a:tcPr/>
                </a:tc>
                <a:tc>
                  <a:txBody>
                    <a:bodyPr/>
                    <a:lstStyle/>
                    <a:p>
                      <a:pPr algn="ctr" fontAlgn="b"/>
                      <a:r>
                        <a:rPr lang="en-GB" sz="1600" b="0" i="0" u="none" strike="noStrike" noProof="0">
                          <a:effectLst/>
                          <a:latin typeface="Franklin Gothic Medium Cond" panose="020B0606030402020204" pitchFamily="34" charset="0"/>
                        </a:rPr>
                        <a:t>GLUVAB</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35</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6484</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57,15</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4,90</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43,39</a:t>
                      </a:r>
                    </a:p>
                  </a:txBody>
                  <a:tcPr marL="9525" marR="9525" marT="9525" marB="0" anchor="b">
                    <a:noFill/>
                  </a:tcPr>
                </a:tc>
                <a:extLst>
                  <a:ext uri="{0D108BD9-81ED-4DB2-BD59-A6C34878D82A}">
                    <a16:rowId xmlns:a16="http://schemas.microsoft.com/office/drawing/2014/main" val="946208181"/>
                  </a:ext>
                </a:extLst>
              </a:tr>
              <a:tr h="218809">
                <a:tc rowSpan="2">
                  <a:txBody>
                    <a:bodyPr/>
                    <a:lstStyle/>
                    <a:p>
                      <a:pPr algn="ctr" fontAlgn="ctr"/>
                      <a:r>
                        <a:rPr lang="en-GB" sz="1400" b="0" i="0" u="none" strike="noStrike" noProof="0">
                          <a:effectLst/>
                          <a:latin typeface="Franklin Gothic Medium Cond" panose="020B0606030402020204" pitchFamily="34" charset="0"/>
                        </a:rPr>
                        <a:t>Lavidaviridae</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b"/>
                      <a:r>
                        <a:rPr lang="en-GB" sz="1600" b="0" i="0" u="none" strike="noStrike" noProof="0">
                          <a:effectLst/>
                          <a:latin typeface="Franklin Gothic Medium Cond" panose="020B0606030402020204" pitchFamily="34" charset="0"/>
                        </a:rPr>
                        <a:t>RefSeq</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a:t>
                      </a:r>
                    </a:p>
                  </a:txBody>
                  <a:tcPr marL="9525" marR="9525" marT="9525" marB="0" anchor="b">
                    <a:noFill/>
                  </a:tcPr>
                </a:tc>
                <a:tc>
                  <a:txBody>
                    <a:bodyPr/>
                    <a:lstStyle/>
                    <a:p>
                      <a:pPr algn="ctr" fontAlgn="b"/>
                      <a:r>
                        <a:rPr lang="en-GB" sz="1600" b="0" i="0" u="none" strike="noStrike" noProof="0">
                          <a:effectLst/>
                          <a:latin typeface="Franklin Gothic Medium Cond" panose="020B0606030402020204" pitchFamily="34" charset="0"/>
                        </a:rPr>
                        <a:t>-</a:t>
                      </a:r>
                    </a:p>
                  </a:txBody>
                  <a:tcPr marL="9525" marR="9525" marT="9525" marB="0" anchor="b">
                    <a:noFill/>
                  </a:tcPr>
                </a:tc>
                <a:extLst>
                  <a:ext uri="{0D108BD9-81ED-4DB2-BD59-A6C34878D82A}">
                    <a16:rowId xmlns:a16="http://schemas.microsoft.com/office/drawing/2014/main" val="2333517315"/>
                  </a:ext>
                </a:extLst>
              </a:tr>
              <a:tr h="218809">
                <a:tc vMerge="1">
                  <a:txBody>
                    <a:bodyPr/>
                    <a:lstStyle/>
                    <a:p>
                      <a:endParaRPr lang="es-ES"/>
                    </a:p>
                  </a:txBody>
                  <a:tcPr/>
                </a:tc>
                <a:tc>
                  <a:txBody>
                    <a:bodyPr/>
                    <a:lstStyle/>
                    <a:p>
                      <a:pPr algn="ctr" fontAlgn="ctr"/>
                      <a:r>
                        <a:rPr lang="en-GB" sz="1600" b="0" i="0" u="none" strike="noStrike" noProof="0">
                          <a:effectLst/>
                          <a:latin typeface="Franklin Gothic Medium Cond" panose="020B0606030402020204" pitchFamily="34" charset="0"/>
                        </a:rPr>
                        <a:t>GLUVAB</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noProof="0">
                          <a:effectLst/>
                          <a:latin typeface="Franklin Gothic Medium Cond" panose="020B0606030402020204" pitchFamily="34" charset="0"/>
                        </a:rPr>
                        <a:t>25</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noProof="0">
                          <a:effectLst/>
                          <a:latin typeface="Franklin Gothic Medium Cond" panose="020B0606030402020204" pitchFamily="34" charset="0"/>
                        </a:rPr>
                        <a:t>2158</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noProof="0">
                          <a:effectLst/>
                          <a:latin typeface="Franklin Gothic Medium Cond" panose="020B0606030402020204" pitchFamily="34" charset="0"/>
                        </a:rPr>
                        <a:t>58,17</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noProof="0">
                          <a:effectLst/>
                          <a:latin typeface="Franklin Gothic Medium Cond" panose="020B0606030402020204" pitchFamily="34" charset="0"/>
                        </a:rPr>
                        <a:t>4,81</a:t>
                      </a:r>
                    </a:p>
                  </a:txBody>
                  <a:tcPr marL="9525" marR="9525" marT="9525" marB="0" anchor="ctr">
                    <a:lnB w="12700" cap="flat" cmpd="sng" algn="ctr">
                      <a:solidFill>
                        <a:schemeClr val="tx1"/>
                      </a:solidFill>
                      <a:prstDash val="solid"/>
                      <a:round/>
                      <a:headEnd type="none" w="med" len="med"/>
                      <a:tailEnd type="none" w="med" len="med"/>
                    </a:lnB>
                    <a:noFill/>
                  </a:tcPr>
                </a:tc>
                <a:tc>
                  <a:txBody>
                    <a:bodyPr/>
                    <a:lstStyle/>
                    <a:p>
                      <a:pPr algn="ctr" fontAlgn="ctr"/>
                      <a:r>
                        <a:rPr lang="en-GB" sz="1600" b="0" i="0" u="none" strike="noStrike" noProof="0" dirty="0">
                          <a:effectLst/>
                          <a:latin typeface="Franklin Gothic Medium Cond" panose="020B0606030402020204" pitchFamily="34" charset="0"/>
                        </a:rPr>
                        <a:t>50,67</a:t>
                      </a:r>
                    </a:p>
                  </a:txBody>
                  <a:tcPr marL="9525" marR="9525" marT="9525" marB="0"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1146998"/>
                  </a:ext>
                </a:extLst>
              </a:tr>
            </a:tbl>
          </a:graphicData>
        </a:graphic>
      </p:graphicFrame>
      <p:sp>
        <p:nvSpPr>
          <p:cNvPr id="188" name="Rectángulo redondeado 187">
            <a:extLst>
              <a:ext uri="{FF2B5EF4-FFF2-40B4-BE49-F238E27FC236}">
                <a16:creationId xmlns:a16="http://schemas.microsoft.com/office/drawing/2014/main" id="{36492B0E-6254-44E8-6281-84C67A102120}"/>
              </a:ext>
            </a:extLst>
          </p:cNvPr>
          <p:cNvSpPr/>
          <p:nvPr/>
        </p:nvSpPr>
        <p:spPr>
          <a:xfrm>
            <a:off x="8258148" y="9492606"/>
            <a:ext cx="16366301" cy="608368"/>
          </a:xfrm>
          <a:prstGeom prst="roundRect">
            <a:avLst>
              <a:gd name="adj" fmla="val 5000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50800" dist="38100" dir="2700000" algn="tl" rotWithShape="0">
                    <a:prstClr val="black">
                      <a:alpha val="40000"/>
                    </a:prstClr>
                  </a:outerShdw>
                </a:effectLst>
                <a:latin typeface="Franklin Gothic Medium" panose="020B0603020102020204" pitchFamily="34" charset="0"/>
              </a:rPr>
              <a:t>IDENTIFICATION OF NOVEL EUKARYOTIC VIRUSES</a:t>
            </a:r>
            <a:endParaRPr lang="en-GB" sz="1600" dirty="0">
              <a:effectLst>
                <a:outerShdw blurRad="50800" dist="38100" dir="2700000" algn="tl" rotWithShape="0">
                  <a:prstClr val="black">
                    <a:alpha val="40000"/>
                  </a:prstClr>
                </a:outerShdw>
              </a:effectLst>
            </a:endParaRPr>
          </a:p>
        </p:txBody>
      </p:sp>
      <p:sp>
        <p:nvSpPr>
          <p:cNvPr id="63" name="CuadroTexto 62">
            <a:extLst>
              <a:ext uri="{FF2B5EF4-FFF2-40B4-BE49-F238E27FC236}">
                <a16:creationId xmlns:a16="http://schemas.microsoft.com/office/drawing/2014/main" id="{5E541557-FA23-C87D-C95B-01547FD46A79}"/>
              </a:ext>
            </a:extLst>
          </p:cNvPr>
          <p:cNvSpPr txBox="1"/>
          <p:nvPr/>
        </p:nvSpPr>
        <p:spPr>
          <a:xfrm>
            <a:off x="11452944" y="16417882"/>
            <a:ext cx="9601792" cy="261610"/>
          </a:xfrm>
          <a:prstGeom prst="rect">
            <a:avLst/>
          </a:prstGeom>
          <a:noFill/>
        </p:spPr>
        <p:txBody>
          <a:bodyPr wrap="square" rtlCol="0">
            <a:spAutoFit/>
          </a:bodyPr>
          <a:lstStyle>
            <a:defPPr>
              <a:defRPr lang="en-US"/>
            </a:defPPr>
            <a:lvl1pPr>
              <a:defRPr sz="1100">
                <a:latin typeface="Franklin Gothic Medium Cond" panose="020B0606030402020204" pitchFamily="34" charset="0"/>
              </a:defRPr>
            </a:lvl1pPr>
          </a:lstStyle>
          <a:p>
            <a:pPr algn="just"/>
            <a:r>
              <a:rPr lang="en-GB" dirty="0">
                <a:solidFill>
                  <a:schemeClr val="tx1">
                    <a:lumMod val="50000"/>
                    <a:lumOff val="50000"/>
                  </a:schemeClr>
                </a:solidFill>
              </a:rPr>
              <a:t>Figure 2.  Number of viral contigs (genome fragments) identified in our SAGs by different host </a:t>
            </a:r>
            <a:r>
              <a:rPr lang="en-GB" dirty="0">
                <a:solidFill>
                  <a:schemeClr val="tx1">
                    <a:lumMod val="50000"/>
                    <a:lumOff val="50000"/>
                  </a:schemeClr>
                </a:solidFill>
                <a:highlight>
                  <a:srgbClr val="FFFF00"/>
                </a:highlight>
              </a:rPr>
              <a:t>supergroups</a:t>
            </a:r>
            <a:r>
              <a:rPr lang="en-GB" dirty="0">
                <a:solidFill>
                  <a:schemeClr val="tx1">
                    <a:lumMod val="50000"/>
                    <a:lumOff val="50000"/>
                  </a:schemeClr>
                </a:solidFill>
              </a:rPr>
              <a:t>. Number of contigs of each row </a:t>
            </a:r>
            <a:r>
              <a:rPr lang="en-GB" dirty="0">
                <a:solidFill>
                  <a:schemeClr val="tx1">
                    <a:lumMod val="50000"/>
                    <a:lumOff val="50000"/>
                  </a:schemeClr>
                </a:solidFill>
                <a:highlight>
                  <a:srgbClr val="FFFF00"/>
                </a:highlight>
              </a:rPr>
              <a:t>are</a:t>
            </a:r>
            <a:r>
              <a:rPr lang="en-GB" dirty="0">
                <a:solidFill>
                  <a:schemeClr val="tx1">
                    <a:lumMod val="50000"/>
                    <a:lumOff val="50000"/>
                  </a:schemeClr>
                </a:solidFill>
              </a:rPr>
              <a:t> shown as </a:t>
            </a:r>
            <a:r>
              <a:rPr lang="en-GB" dirty="0">
                <a:solidFill>
                  <a:schemeClr val="tx1">
                    <a:lumMod val="50000"/>
                    <a:lumOff val="50000"/>
                  </a:schemeClr>
                </a:solidFill>
                <a:highlight>
                  <a:srgbClr val="FFFF00"/>
                </a:highlight>
              </a:rPr>
              <a:t>labels right </a:t>
            </a:r>
            <a:r>
              <a:rPr lang="en-GB" dirty="0">
                <a:solidFill>
                  <a:schemeClr val="tx1">
                    <a:lumMod val="50000"/>
                    <a:lumOff val="50000"/>
                  </a:schemeClr>
                </a:solidFill>
              </a:rPr>
              <a:t>to the bar.</a:t>
            </a:r>
          </a:p>
        </p:txBody>
      </p:sp>
      <p:grpSp>
        <p:nvGrpSpPr>
          <p:cNvPr id="1048" name="Grupo 1047">
            <a:extLst>
              <a:ext uri="{FF2B5EF4-FFF2-40B4-BE49-F238E27FC236}">
                <a16:creationId xmlns:a16="http://schemas.microsoft.com/office/drawing/2014/main" id="{5243E9C9-7042-CE54-DB63-E9F274E42EE9}"/>
              </a:ext>
            </a:extLst>
          </p:cNvPr>
          <p:cNvGrpSpPr/>
          <p:nvPr/>
        </p:nvGrpSpPr>
        <p:grpSpPr>
          <a:xfrm>
            <a:off x="942495" y="6915055"/>
            <a:ext cx="23160681" cy="2166323"/>
            <a:chOff x="-516733" y="6004109"/>
            <a:chExt cx="23160681" cy="2166323"/>
          </a:xfrm>
        </p:grpSpPr>
        <p:sp>
          <p:nvSpPr>
            <p:cNvPr id="2" name="CuadroTexto 1">
              <a:extLst>
                <a:ext uri="{FF2B5EF4-FFF2-40B4-BE49-F238E27FC236}">
                  <a16:creationId xmlns:a16="http://schemas.microsoft.com/office/drawing/2014/main" id="{45657240-6AE1-B75C-E33D-90D1EC2FF316}"/>
                </a:ext>
              </a:extLst>
            </p:cNvPr>
            <p:cNvSpPr txBox="1"/>
            <p:nvPr/>
          </p:nvSpPr>
          <p:spPr>
            <a:xfrm>
              <a:off x="-516733" y="6808521"/>
              <a:ext cx="23160681" cy="1361911"/>
            </a:xfrm>
            <a:prstGeom prst="rect">
              <a:avLst/>
            </a:prstGeom>
            <a:noFill/>
          </p:spPr>
          <p:txBody>
            <a:bodyPr wrap="square" rtlCol="0">
              <a:spAutoFit/>
            </a:bodyPr>
            <a:lstStyle/>
            <a:p>
              <a:pPr algn="ctr"/>
              <a:r>
                <a:rPr lang="en-GB" sz="2000" dirty="0">
                  <a:latin typeface="Franklin Gothic Medium Cond" panose="020B0606030402020204" pitchFamily="34" charset="0"/>
                </a:rPr>
                <a:t>Viruses play fundamental roles in ocean biogeochemical cycles, but those infecting  </a:t>
              </a:r>
              <a:r>
                <a:rPr lang="en-GB" sz="2000" dirty="0">
                  <a:highlight>
                    <a:srgbClr val="FFFF00"/>
                  </a:highlight>
                  <a:latin typeface="Franklin Gothic Medium Cond" panose="020B0606030402020204" pitchFamily="34" charset="0"/>
                </a:rPr>
                <a:t>protist</a:t>
              </a:r>
              <a:r>
                <a:rPr lang="en-GB" sz="2000" dirty="0">
                  <a:latin typeface="Franklin Gothic Medium Cond" panose="020B0606030402020204" pitchFamily="34" charset="0"/>
                </a:rPr>
                <a:t>s have often been neglected, despite the fact that their hosts are important primary producers and grazers. </a:t>
              </a:r>
            </a:p>
            <a:p>
              <a:pPr algn="ctr"/>
              <a:endParaRPr lang="en-GB" sz="1200" dirty="0">
                <a:latin typeface="Franklin Gothic Medium Cond" panose="020B0606030402020204" pitchFamily="34" charset="0"/>
              </a:endParaRPr>
            </a:p>
            <a:p>
              <a:pPr algn="ctr"/>
              <a:r>
                <a:rPr lang="en-GB" sz="2000" dirty="0">
                  <a:latin typeface="Franklin Gothic Medium Cond" panose="020B0606030402020204" pitchFamily="34" charset="0"/>
                </a:rPr>
                <a:t>Mining viral genomes in eukaryotic </a:t>
              </a:r>
              <a:r>
                <a:rPr lang="en-GB" sz="2000" b="1" u="sng" dirty="0">
                  <a:latin typeface="Franklin Gothic Medium Cond" panose="020B0606030402020204" pitchFamily="34" charset="0"/>
                </a:rPr>
                <a:t>Single Amplified Genomes (SAG) </a:t>
              </a:r>
              <a:r>
                <a:rPr lang="en-GB" sz="2000" dirty="0">
                  <a:latin typeface="Franklin Gothic Medium Cond" panose="020B0606030402020204" pitchFamily="34" charset="0"/>
                </a:rPr>
                <a:t>is key for understanding the underlying mechanisms and the specificity of the interactions between eukaryotic viruses and their hosts. </a:t>
              </a:r>
            </a:p>
            <a:p>
              <a:pPr algn="ctr"/>
              <a:endParaRPr lang="en-GB" sz="1050" dirty="0">
                <a:latin typeface="Franklin Gothic Medium Cond" panose="020B0606030402020204" pitchFamily="34" charset="0"/>
              </a:endParaRPr>
            </a:p>
            <a:p>
              <a:pPr algn="ctr"/>
              <a:r>
                <a:rPr lang="en-GB" sz="2000" b="1" u="sng" dirty="0">
                  <a:latin typeface="Franklin Gothic Medium Cond" panose="020B0606030402020204" pitchFamily="34" charset="0"/>
                </a:rPr>
                <a:t>Our aim </a:t>
              </a:r>
              <a:r>
                <a:rPr lang="en-GB" sz="2000" dirty="0">
                  <a:latin typeface="Franklin Gothic Medium Cond" panose="020B0606030402020204" pitchFamily="34" charset="0"/>
                </a:rPr>
                <a:t>is to unravel the ecological impact of virus on </a:t>
              </a:r>
              <a:r>
                <a:rPr lang="en-GB" sz="2000" dirty="0">
                  <a:highlight>
                    <a:srgbClr val="FFFF00"/>
                  </a:highlight>
                  <a:latin typeface="Franklin Gothic Medium Cond" panose="020B0606030402020204" pitchFamily="34" charset="0"/>
                </a:rPr>
                <a:t>protist dynamics </a:t>
              </a:r>
              <a:r>
                <a:rPr lang="en-GB" sz="2000" dirty="0">
                  <a:latin typeface="Franklin Gothic Medium Cond" panose="020B0606030402020204" pitchFamily="34" charset="0"/>
                </a:rPr>
                <a:t> at Blanes Bay Microbial Observatory (BBMO), Catalunya, Spain.</a:t>
              </a:r>
            </a:p>
          </p:txBody>
        </p:sp>
        <p:sp>
          <p:nvSpPr>
            <p:cNvPr id="203" name="Rectángulo redondeado 202">
              <a:extLst>
                <a:ext uri="{FF2B5EF4-FFF2-40B4-BE49-F238E27FC236}">
                  <a16:creationId xmlns:a16="http://schemas.microsoft.com/office/drawing/2014/main" id="{2635F499-646F-E6EE-A4B8-DC17C8F2E88D}"/>
                </a:ext>
              </a:extLst>
            </p:cNvPr>
            <p:cNvSpPr/>
            <p:nvPr/>
          </p:nvSpPr>
          <p:spPr>
            <a:xfrm>
              <a:off x="8414777" y="6004109"/>
              <a:ext cx="5619143" cy="608368"/>
            </a:xfrm>
            <a:prstGeom prst="roundRect">
              <a:avLst>
                <a:gd name="adj" fmla="val 5000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50800" dist="38100" dir="2700000" algn="tl" rotWithShape="0">
                      <a:prstClr val="black">
                        <a:alpha val="40000"/>
                      </a:prstClr>
                    </a:outerShdw>
                  </a:effectLst>
                  <a:latin typeface="Franklin Gothic Medium" panose="020B0603020102020204" pitchFamily="34" charset="0"/>
                </a:rPr>
                <a:t>WHY STUDY EUKARYOTIC VIRUSES?</a:t>
              </a:r>
              <a:endParaRPr lang="en-GB" sz="1600" dirty="0">
                <a:effectLst>
                  <a:outerShdw blurRad="50800" dist="38100" dir="2700000" algn="tl" rotWithShape="0">
                    <a:prstClr val="black">
                      <a:alpha val="40000"/>
                    </a:prstClr>
                  </a:outerShdw>
                </a:effectLst>
              </a:endParaRPr>
            </a:p>
          </p:txBody>
        </p:sp>
      </p:grpSp>
      <p:graphicFrame>
        <p:nvGraphicFramePr>
          <p:cNvPr id="65" name="Tabla 64">
            <a:extLst>
              <a:ext uri="{FF2B5EF4-FFF2-40B4-BE49-F238E27FC236}">
                <a16:creationId xmlns:a16="http://schemas.microsoft.com/office/drawing/2014/main" id="{3BA4FB67-6191-3D53-ADB6-141E22ACA2E2}"/>
              </a:ext>
            </a:extLst>
          </p:cNvPr>
          <p:cNvGraphicFramePr>
            <a:graphicFrameLocks noGrp="1"/>
          </p:cNvGraphicFramePr>
          <p:nvPr>
            <p:extLst>
              <p:ext uri="{D42A27DB-BD31-4B8C-83A1-F6EECF244321}">
                <p14:modId xmlns:p14="http://schemas.microsoft.com/office/powerpoint/2010/main" val="3743949310"/>
              </p:ext>
            </p:extLst>
          </p:nvPr>
        </p:nvGraphicFramePr>
        <p:xfrm>
          <a:off x="10080466" y="19673189"/>
          <a:ext cx="6367968" cy="3477531"/>
        </p:xfrm>
        <a:graphic>
          <a:graphicData uri="http://schemas.openxmlformats.org/drawingml/2006/table">
            <a:tbl>
              <a:tblPr>
                <a:tableStyleId>{5C22544A-7EE6-4342-B048-85BDC9FD1C3A}</a:tableStyleId>
              </a:tblPr>
              <a:tblGrid>
                <a:gridCol w="1352104">
                  <a:extLst>
                    <a:ext uri="{9D8B030D-6E8A-4147-A177-3AD203B41FA5}">
                      <a16:colId xmlns:a16="http://schemas.microsoft.com/office/drawing/2014/main" val="949992182"/>
                    </a:ext>
                  </a:extLst>
                </a:gridCol>
                <a:gridCol w="758922">
                  <a:extLst>
                    <a:ext uri="{9D8B030D-6E8A-4147-A177-3AD203B41FA5}">
                      <a16:colId xmlns:a16="http://schemas.microsoft.com/office/drawing/2014/main" val="2253980747"/>
                    </a:ext>
                  </a:extLst>
                </a:gridCol>
                <a:gridCol w="907217">
                  <a:extLst>
                    <a:ext uri="{9D8B030D-6E8A-4147-A177-3AD203B41FA5}">
                      <a16:colId xmlns:a16="http://schemas.microsoft.com/office/drawing/2014/main" val="3488487793"/>
                    </a:ext>
                  </a:extLst>
                </a:gridCol>
                <a:gridCol w="977004">
                  <a:extLst>
                    <a:ext uri="{9D8B030D-6E8A-4147-A177-3AD203B41FA5}">
                      <a16:colId xmlns:a16="http://schemas.microsoft.com/office/drawing/2014/main" val="1733320003"/>
                    </a:ext>
                  </a:extLst>
                </a:gridCol>
                <a:gridCol w="907217">
                  <a:extLst>
                    <a:ext uri="{9D8B030D-6E8A-4147-A177-3AD203B41FA5}">
                      <a16:colId xmlns:a16="http://schemas.microsoft.com/office/drawing/2014/main" val="475934996"/>
                    </a:ext>
                  </a:extLst>
                </a:gridCol>
                <a:gridCol w="1465504">
                  <a:extLst>
                    <a:ext uri="{9D8B030D-6E8A-4147-A177-3AD203B41FA5}">
                      <a16:colId xmlns:a16="http://schemas.microsoft.com/office/drawing/2014/main" val="2609585668"/>
                    </a:ext>
                  </a:extLst>
                </a:gridCol>
              </a:tblGrid>
              <a:tr h="393336">
                <a:tc>
                  <a:txBody>
                    <a:bodyPr/>
                    <a:lstStyle/>
                    <a:p>
                      <a:pPr algn="ctr" fontAlgn="ctr"/>
                      <a:r>
                        <a:rPr lang="es-ES" sz="1200" b="0" i="0" u="none" strike="noStrike" dirty="0">
                          <a:effectLst/>
                          <a:latin typeface="Franklin Gothic Medium Cond" panose="020B0606030402020204" pitchFamily="34" charset="0"/>
                        </a:rPr>
                        <a:t>HOST</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1200" b="0" i="0" u="none" strike="noStrike" dirty="0" err="1">
                          <a:effectLst/>
                          <a:latin typeface="Franklin Gothic Medium Cond" panose="020B0606030402020204" pitchFamily="34" charset="0"/>
                        </a:rPr>
                        <a:t>nº</a:t>
                      </a:r>
                      <a:r>
                        <a:rPr lang="es-ES" sz="1200" b="0" i="0" u="none" strike="noStrike" dirty="0">
                          <a:effectLst/>
                          <a:latin typeface="Franklin Gothic Medium Cond" panose="020B0606030402020204" pitchFamily="34" charset="0"/>
                        </a:rPr>
                        <a:t> </a:t>
                      </a:r>
                      <a:r>
                        <a:rPr lang="es-ES" sz="1200" b="0" i="0" u="none" strike="noStrike" dirty="0" err="1">
                          <a:effectLst/>
                          <a:latin typeface="Franklin Gothic Medium Cond" panose="020B0606030402020204" pitchFamily="34" charset="0"/>
                        </a:rPr>
                        <a:t>of</a:t>
                      </a:r>
                      <a:r>
                        <a:rPr lang="es-ES" sz="1200" b="0" i="0" u="none" strike="noStrike" dirty="0">
                          <a:effectLst/>
                          <a:latin typeface="Franklin Gothic Medium Cond" panose="020B0606030402020204" pitchFamily="34" charset="0"/>
                        </a:rPr>
                        <a:t> </a:t>
                      </a:r>
                      <a:r>
                        <a:rPr lang="es-ES" sz="1200" b="0" i="0" u="none" strike="noStrike" dirty="0" err="1">
                          <a:effectLst/>
                          <a:latin typeface="Franklin Gothic Medium Cond" panose="020B0606030402020204" pitchFamily="34" charset="0"/>
                        </a:rPr>
                        <a:t>contigs</a:t>
                      </a:r>
                      <a:r>
                        <a:rPr lang="es-ES" sz="1200" b="0" i="0" u="none" strike="noStrike" dirty="0">
                          <a:effectLst/>
                          <a:latin typeface="Franklin Gothic Medium Cond" panose="020B0606030402020204" pitchFamily="34" charset="0"/>
                        </a:rPr>
                        <a:t>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1200" b="0" i="0" u="none" strike="noStrike" dirty="0">
                          <a:effectLst/>
                          <a:latin typeface="Franklin Gothic Medium Cond" panose="020B0606030402020204" pitchFamily="34" charset="0"/>
                        </a:rPr>
                        <a:t>Total </a:t>
                      </a:r>
                      <a:r>
                        <a:rPr lang="es-ES" sz="1200" b="0" i="0" u="none" strike="noStrike" dirty="0" err="1">
                          <a:effectLst/>
                          <a:latin typeface="Franklin Gothic Medium Cond" panose="020B0606030402020204" pitchFamily="34" charset="0"/>
                        </a:rPr>
                        <a:t>length</a:t>
                      </a:r>
                      <a:r>
                        <a:rPr lang="es-ES" sz="1200" b="0" i="0" u="none" strike="noStrike" dirty="0">
                          <a:effectLst/>
                          <a:latin typeface="Franklin Gothic Medium Cond" panose="020B0606030402020204" pitchFamily="34" charset="0"/>
                        </a:rPr>
                        <a:t> (</a:t>
                      </a:r>
                      <a:r>
                        <a:rPr lang="es-ES" sz="1200" b="0" i="0" u="none" strike="noStrike" dirty="0" err="1">
                          <a:effectLst/>
                          <a:latin typeface="Franklin Gothic Medium Cond" panose="020B0606030402020204" pitchFamily="34" charset="0"/>
                        </a:rPr>
                        <a:t>bp</a:t>
                      </a:r>
                      <a:r>
                        <a:rPr lang="es-ES" sz="1200" b="0" i="0" u="none" strike="noStrike" dirty="0">
                          <a:effectLst/>
                          <a:latin typeface="Franklin Gothic Medium Cond" panose="020B0606030402020204" pitchFamily="34" charset="0"/>
                        </a:rPr>
                        <a:t>)</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1200" b="0" i="0" u="none" strike="noStrike" dirty="0" err="1">
                          <a:effectLst/>
                          <a:latin typeface="Franklin Gothic Medium Cond" panose="020B0606030402020204" pitchFamily="34" charset="0"/>
                        </a:rPr>
                        <a:t>Best</a:t>
                      </a:r>
                      <a:r>
                        <a:rPr lang="es-ES" sz="1200" b="0" i="0" u="none" strike="noStrike" dirty="0">
                          <a:effectLst/>
                          <a:latin typeface="Franklin Gothic Medium Cond" panose="020B0606030402020204" pitchFamily="34" charset="0"/>
                        </a:rPr>
                        <a:t> Hit</a:t>
                      </a:r>
                    </a:p>
                    <a:p>
                      <a:pPr algn="ctr" fontAlgn="ctr"/>
                      <a:r>
                        <a:rPr lang="es-ES" sz="1200" b="0" i="0" u="none" strike="noStrike" dirty="0" err="1">
                          <a:effectLst/>
                          <a:latin typeface="Franklin Gothic Medium Cond" panose="020B0606030402020204" pitchFamily="34" charset="0"/>
                        </a:rPr>
                        <a:t>Family</a:t>
                      </a:r>
                      <a:endParaRPr lang="es-ES" sz="1200" b="0" i="0" u="none" strike="noStrike" dirty="0">
                        <a:effectLst/>
                        <a:latin typeface="Franklin Gothic Medium Cond" panose="020B06060304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1200" b="0" i="0" u="none" strike="noStrike" dirty="0" err="1">
                          <a:effectLst/>
                          <a:latin typeface="Franklin Gothic Medium Cond" panose="020B0606030402020204" pitchFamily="34" charset="0"/>
                        </a:rPr>
                        <a:t>Best</a:t>
                      </a:r>
                      <a:r>
                        <a:rPr lang="es-ES" sz="1200" b="0" i="0" u="none" strike="noStrike" dirty="0">
                          <a:effectLst/>
                          <a:latin typeface="Franklin Gothic Medium Cond" panose="020B0606030402020204" pitchFamily="34" charset="0"/>
                        </a:rPr>
                        <a:t> Hit</a:t>
                      </a:r>
                    </a:p>
                    <a:p>
                      <a:pPr algn="ctr" fontAlgn="ctr"/>
                      <a:r>
                        <a:rPr lang="es-ES" sz="1200" b="0" i="0" u="none" strike="noStrike" dirty="0" err="1">
                          <a:effectLst/>
                          <a:latin typeface="Franklin Gothic Medium Cond" panose="020B0606030402020204" pitchFamily="34" charset="0"/>
                        </a:rPr>
                        <a:t>Genus</a:t>
                      </a:r>
                      <a:endParaRPr lang="es-ES" sz="1200" b="0" i="0" u="none" strike="noStrike" dirty="0">
                        <a:effectLst/>
                        <a:latin typeface="Franklin Gothic Medium Cond" panose="020B0606030402020204" pitchFamily="34" charset="0"/>
                      </a:endParaRP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s-ES" sz="1200" b="0" i="0" u="none" strike="noStrike" dirty="0" err="1">
                          <a:effectLst/>
                          <a:latin typeface="Franklin Gothic Medium Cond" panose="020B0606030402020204" pitchFamily="34" charset="0"/>
                        </a:rPr>
                        <a:t>Marker</a:t>
                      </a:r>
                      <a:r>
                        <a:rPr lang="es-ES" sz="1200" b="0" i="0" u="none" strike="noStrike" dirty="0">
                          <a:effectLst/>
                          <a:latin typeface="Franklin Gothic Medium Cond" panose="020B0606030402020204" pitchFamily="34" charset="0"/>
                        </a:rPr>
                        <a:t> </a:t>
                      </a:r>
                      <a:r>
                        <a:rPr lang="es-ES" sz="1200" b="0" i="0" u="none" strike="noStrike" dirty="0" err="1">
                          <a:effectLst/>
                          <a:latin typeface="Franklin Gothic Medium Cond" panose="020B0606030402020204" pitchFamily="34" charset="0"/>
                        </a:rPr>
                        <a:t>Proteins</a:t>
                      </a:r>
                      <a:r>
                        <a:rPr lang="es-ES" sz="1200" b="0" i="0" u="none" strike="noStrike" dirty="0">
                          <a:effectLst/>
                          <a:latin typeface="Franklin Gothic Medium Cond" panose="020B0606030402020204" pitchFamily="34" charset="0"/>
                        </a:rPr>
                        <a:t> </a:t>
                      </a:r>
                    </a:p>
                  </a:txBody>
                  <a:tcPr marL="9525" marR="9525" marT="952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00684655"/>
                  </a:ext>
                </a:extLst>
              </a:tr>
              <a:tr h="111724">
                <a:tc>
                  <a:txBody>
                    <a:bodyPr/>
                    <a:lstStyle/>
                    <a:p>
                      <a:pPr algn="ctr" fontAlgn="b"/>
                      <a:r>
                        <a:rPr lang="es-ES" sz="1050" b="1" i="0" u="none" strike="noStrike" dirty="0">
                          <a:solidFill>
                            <a:srgbClr val="FF0000"/>
                          </a:solidFill>
                          <a:effectLst/>
                          <a:latin typeface="Franklin Gothic Medium Cond" panose="020B0606030402020204" pitchFamily="34" charset="0"/>
                        </a:rPr>
                        <a:t>* </a:t>
                      </a:r>
                      <a:r>
                        <a:rPr lang="es-ES" sz="1000" b="0" i="0" u="none" strike="noStrike" dirty="0">
                          <a:effectLst/>
                          <a:latin typeface="Franklin Gothic Medium Cond" panose="020B0606030402020204" pitchFamily="34" charset="0"/>
                        </a:rPr>
                        <a:t>MAST-3G-sp1</a:t>
                      </a: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s-ES" sz="1000" b="0" i="0" u="none" strike="noStrike">
                          <a:effectLst/>
                          <a:latin typeface="Franklin Gothic Medium Cond" panose="020B0606030402020204" pitchFamily="34" charset="0"/>
                        </a:rPr>
                        <a:t>9</a:t>
                      </a: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s-ES" sz="1000" b="0" i="0" u="none" strike="noStrike">
                          <a:effectLst/>
                          <a:latin typeface="Franklin Gothic Medium Cond" panose="020B0606030402020204" pitchFamily="34" charset="0"/>
                        </a:rPr>
                        <a:t>316641</a:t>
                      </a: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ctr" fontAlgn="b"/>
                      <a:r>
                        <a:rPr lang="es-ES" sz="1000" b="0" i="0" u="none" strike="noStrike" dirty="0" err="1">
                          <a:effectLst/>
                          <a:latin typeface="Franklin Gothic Medium Cond" panose="020B0606030402020204" pitchFamily="34" charset="0"/>
                        </a:rPr>
                        <a:t>Prymnesiovirus</a:t>
                      </a:r>
                      <a:endParaRPr lang="es-ES" sz="1000" b="0" i="0" u="none" strike="noStrike" dirty="0">
                        <a:effectLst/>
                        <a:latin typeface="Franklin Gothic Medium Cond" panose="020B06060304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tc>
                  <a:txBody>
                    <a:bodyPr/>
                    <a:lstStyle/>
                    <a:p>
                      <a:pPr algn="l" fontAlgn="b"/>
                      <a:r>
                        <a:rPr lang="es-ES" sz="1000" b="1" i="0" u="none" strike="noStrike" dirty="0" err="1">
                          <a:solidFill>
                            <a:srgbClr val="FF0000"/>
                          </a:solidFill>
                          <a:effectLst/>
                          <a:latin typeface="Franklin Gothic Medium Cond" panose="020B0606030402020204" pitchFamily="34" charset="0"/>
                        </a:rPr>
                        <a:t>PolB</a:t>
                      </a:r>
                      <a:endParaRPr lang="es-ES" sz="1000" b="1" i="0" u="none" strike="noStrike" dirty="0">
                        <a:solidFill>
                          <a:srgbClr val="FF0000"/>
                        </a:solidFill>
                        <a:effectLst/>
                        <a:latin typeface="Franklin Gothic Medium Cond" panose="020B0606030402020204" pitchFamily="34" charset="0"/>
                      </a:endParaRPr>
                    </a:p>
                  </a:txBody>
                  <a:tcPr marL="9525" marR="9525" marT="9525" marB="0" anchor="b">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971669075"/>
                  </a:ext>
                </a:extLst>
              </a:tr>
              <a:tr h="108795">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l" fontAlgn="b"/>
                      <a:r>
                        <a:rPr lang="es-ES" sz="1000" b="0" i="0" u="none" strike="noStrike" dirty="0" err="1">
                          <a:effectLst/>
                          <a:latin typeface="Franklin Gothic Medium Cond" panose="020B0606030402020204" pitchFamily="34" charset="0"/>
                        </a:rPr>
                        <a:t>mRNAc</a:t>
                      </a:r>
                      <a:endParaRPr lang="es-ES" sz="1000" b="0" i="0" u="none" strike="noStrike" dirty="0">
                        <a:effectLst/>
                        <a:latin typeface="Franklin Gothic Medium Cond" panose="020B0606030402020204" pitchFamily="34" charset="0"/>
                      </a:endParaRPr>
                    </a:p>
                  </a:txBody>
                  <a:tcPr marL="9525" marR="9525" marT="9525" marB="0" anchor="b">
                    <a:noFill/>
                  </a:tcPr>
                </a:tc>
                <a:extLst>
                  <a:ext uri="{0D108BD9-81ED-4DB2-BD59-A6C34878D82A}">
                    <a16:rowId xmlns:a16="http://schemas.microsoft.com/office/drawing/2014/main" val="588685924"/>
                  </a:ext>
                </a:extLst>
              </a:tr>
              <a:tr h="108795">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l" fontAlgn="b"/>
                      <a:r>
                        <a:rPr lang="es-ES" sz="1000" b="0" i="0" u="none" strike="noStrike" dirty="0">
                          <a:effectLst/>
                          <a:latin typeface="Franklin Gothic Medium Cond" panose="020B0606030402020204" pitchFamily="34" charset="0"/>
                        </a:rPr>
                        <a:t>RNAPL, RNAPS, RNAPS</a:t>
                      </a:r>
                    </a:p>
                  </a:txBody>
                  <a:tcPr marL="9525" marR="9525" marT="9525" marB="0" anchor="b">
                    <a:noFill/>
                  </a:tcPr>
                </a:tc>
                <a:extLst>
                  <a:ext uri="{0D108BD9-81ED-4DB2-BD59-A6C34878D82A}">
                    <a16:rowId xmlns:a16="http://schemas.microsoft.com/office/drawing/2014/main" val="993896119"/>
                  </a:ext>
                </a:extLst>
              </a:tr>
              <a:tr h="108795">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dirty="0">
                        <a:effectLst/>
                        <a:latin typeface="Franklin Gothic Medium Cond" panose="020B0606030402020204" pitchFamily="34" charset="0"/>
                      </a:endParaRP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mcp</a:t>
                      </a:r>
                    </a:p>
                  </a:txBody>
                  <a:tcPr marL="9525" marR="9525" marT="9525" marB="0" anchor="b">
                    <a:noFill/>
                  </a:tcPr>
                </a:tc>
                <a:extLst>
                  <a:ext uri="{0D108BD9-81ED-4DB2-BD59-A6C34878D82A}">
                    <a16:rowId xmlns:a16="http://schemas.microsoft.com/office/drawing/2014/main" val="3733733003"/>
                  </a:ext>
                </a:extLst>
              </a:tr>
              <a:tr h="108795">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RNR, SFII</a:t>
                      </a:r>
                    </a:p>
                  </a:txBody>
                  <a:tcPr marL="9525" marR="9525" marT="9525" marB="0" anchor="b">
                    <a:noFill/>
                  </a:tcPr>
                </a:tc>
                <a:extLst>
                  <a:ext uri="{0D108BD9-81ED-4DB2-BD59-A6C34878D82A}">
                    <a16:rowId xmlns:a16="http://schemas.microsoft.com/office/drawing/2014/main" val="1849223660"/>
                  </a:ext>
                </a:extLst>
              </a:tr>
              <a:tr h="108795">
                <a:tc>
                  <a:txBody>
                    <a:bodyPr/>
                    <a:lstStyle/>
                    <a:p>
                      <a:pPr algn="ctr" fontAlgn="b"/>
                      <a:r>
                        <a:rPr lang="es-ES" sz="1000" b="1" i="0" u="none" strike="noStrike" dirty="0">
                          <a:solidFill>
                            <a:srgbClr val="FF0000"/>
                          </a:solidFill>
                          <a:effectLst/>
                          <a:latin typeface="Franklin Gothic Medium Cond" panose="020B0606030402020204" pitchFamily="34" charset="0"/>
                        </a:rPr>
                        <a:t>* </a:t>
                      </a:r>
                      <a:r>
                        <a:rPr lang="es-ES" sz="1000" b="0" i="0" u="none" strike="noStrike" dirty="0">
                          <a:effectLst/>
                          <a:latin typeface="Franklin Gothic Medium Cond" panose="020B0606030402020204" pitchFamily="34" charset="0"/>
                        </a:rPr>
                        <a:t>MAST-1D-sp2</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3</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30528</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Prasinovirus</a:t>
                      </a:r>
                    </a:p>
                  </a:txBody>
                  <a:tcPr marL="9525" marR="9525" marT="9525" marB="0" anchor="b">
                    <a:noFill/>
                  </a:tcPr>
                </a:tc>
                <a:tc>
                  <a:txBody>
                    <a:bodyPr/>
                    <a:lstStyle/>
                    <a:p>
                      <a:pPr algn="l" fontAlgn="b"/>
                      <a:r>
                        <a:rPr lang="es-ES" sz="1000" b="0" i="0" u="none" strike="noStrike" dirty="0" err="1">
                          <a:effectLst/>
                          <a:latin typeface="Franklin Gothic Medium Cond" panose="020B0606030402020204" pitchFamily="34" charset="0"/>
                        </a:rPr>
                        <a:t>mcp</a:t>
                      </a:r>
                      <a:r>
                        <a:rPr lang="es-ES" sz="1000" b="0" i="0" u="none" strike="noStrike" dirty="0">
                          <a:effectLst/>
                          <a:latin typeface="Franklin Gothic Medium Cond" panose="020B0606030402020204" pitchFamily="34" charset="0"/>
                        </a:rPr>
                        <a:t>, </a:t>
                      </a:r>
                      <a:r>
                        <a:rPr lang="es-ES" sz="1000" b="1" i="0" u="none" strike="noStrike" dirty="0" err="1">
                          <a:solidFill>
                            <a:srgbClr val="FF0000"/>
                          </a:solidFill>
                          <a:effectLst/>
                          <a:latin typeface="Franklin Gothic Medium Cond" panose="020B0606030402020204" pitchFamily="34" charset="0"/>
                        </a:rPr>
                        <a:t>PolB</a:t>
                      </a:r>
                      <a:endParaRPr lang="es-ES" sz="1000" b="1" i="0" u="none" strike="noStrike" dirty="0">
                        <a:solidFill>
                          <a:srgbClr val="FF0000"/>
                        </a:solidFill>
                        <a:effectLst/>
                        <a:latin typeface="Franklin Gothic Medium Cond" panose="020B0606030402020204" pitchFamily="34" charset="0"/>
                      </a:endParaRPr>
                    </a:p>
                  </a:txBody>
                  <a:tcPr marL="9525" marR="9525" marT="9525" marB="0" anchor="b">
                    <a:noFill/>
                  </a:tcPr>
                </a:tc>
                <a:extLst>
                  <a:ext uri="{0D108BD9-81ED-4DB2-BD59-A6C34878D82A}">
                    <a16:rowId xmlns:a16="http://schemas.microsoft.com/office/drawing/2014/main" val="3631692539"/>
                  </a:ext>
                </a:extLst>
              </a:tr>
              <a:tr h="108795">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A32</a:t>
                      </a:r>
                    </a:p>
                  </a:txBody>
                  <a:tcPr marL="9525" marR="9525" marT="9525" marB="0" anchor="b">
                    <a:noFill/>
                  </a:tcPr>
                </a:tc>
                <a:extLst>
                  <a:ext uri="{0D108BD9-81ED-4DB2-BD59-A6C34878D82A}">
                    <a16:rowId xmlns:a16="http://schemas.microsoft.com/office/drawing/2014/main" val="4262922918"/>
                  </a:ext>
                </a:extLst>
              </a:tr>
              <a:tr h="108795">
                <a:tc>
                  <a:txBody>
                    <a:bodyPr/>
                    <a:lstStyle/>
                    <a:p>
                      <a:pPr algn="ctr" fontAlgn="b"/>
                      <a:r>
                        <a:rPr lang="es-ES" sz="1000" b="0" i="0" u="none" strike="noStrike">
                          <a:effectLst/>
                          <a:latin typeface="Franklin Gothic Medium Cond" panose="020B0606030402020204" pitchFamily="34" charset="0"/>
                        </a:rPr>
                        <a:t>MAST-1D-sp2</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9520</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Prasinovirus</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a:t>
                      </a:r>
                    </a:p>
                  </a:txBody>
                  <a:tcPr marL="9525" marR="9525" marT="9525" marB="0" anchor="b">
                    <a:noFill/>
                  </a:tcPr>
                </a:tc>
                <a:extLst>
                  <a:ext uri="{0D108BD9-81ED-4DB2-BD59-A6C34878D82A}">
                    <a16:rowId xmlns:a16="http://schemas.microsoft.com/office/drawing/2014/main" val="3100048720"/>
                  </a:ext>
                </a:extLst>
              </a:tr>
              <a:tr h="108795">
                <a:tc>
                  <a:txBody>
                    <a:bodyPr/>
                    <a:lstStyle/>
                    <a:p>
                      <a:pPr algn="ctr" fontAlgn="b"/>
                      <a:r>
                        <a:rPr lang="es-ES" sz="1000" b="0" i="0" u="none" strike="noStrike">
                          <a:effectLst/>
                          <a:latin typeface="Franklin Gothic Medium Cond" panose="020B0606030402020204" pitchFamily="34" charset="0"/>
                        </a:rPr>
                        <a:t>MAST-1D-sp2</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13193</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Prasinovirus</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a:t>
                      </a:r>
                    </a:p>
                  </a:txBody>
                  <a:tcPr marL="9525" marR="9525" marT="9525" marB="0" anchor="b">
                    <a:noFill/>
                  </a:tcPr>
                </a:tc>
                <a:extLst>
                  <a:ext uri="{0D108BD9-81ED-4DB2-BD59-A6C34878D82A}">
                    <a16:rowId xmlns:a16="http://schemas.microsoft.com/office/drawing/2014/main" val="290207464"/>
                  </a:ext>
                </a:extLst>
              </a:tr>
              <a:tr h="108795">
                <a:tc>
                  <a:txBody>
                    <a:bodyPr/>
                    <a:lstStyle/>
                    <a:p>
                      <a:pPr algn="ctr" fontAlgn="b"/>
                      <a:r>
                        <a:rPr lang="es-ES" sz="1000" b="0" i="0" u="none" strike="noStrike">
                          <a:effectLst/>
                          <a:latin typeface="Franklin Gothic Medium Cond" panose="020B0606030402020204" pitchFamily="34" charset="0"/>
                        </a:rPr>
                        <a:t>StramenopileNA-sp2</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7</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553030</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Prymnesiovirus</a:t>
                      </a: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RNR</a:t>
                      </a:r>
                    </a:p>
                  </a:txBody>
                  <a:tcPr marL="9525" marR="9525" marT="9525" marB="0" anchor="b">
                    <a:noFill/>
                  </a:tcPr>
                </a:tc>
                <a:extLst>
                  <a:ext uri="{0D108BD9-81ED-4DB2-BD59-A6C34878D82A}">
                    <a16:rowId xmlns:a16="http://schemas.microsoft.com/office/drawing/2014/main" val="281486703"/>
                  </a:ext>
                </a:extLst>
              </a:tr>
              <a:tr h="108795">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RNAPS, RNAPS</a:t>
                      </a:r>
                    </a:p>
                  </a:txBody>
                  <a:tcPr marL="9525" marR="9525" marT="9525" marB="0" anchor="b">
                    <a:noFill/>
                  </a:tcPr>
                </a:tc>
                <a:extLst>
                  <a:ext uri="{0D108BD9-81ED-4DB2-BD59-A6C34878D82A}">
                    <a16:rowId xmlns:a16="http://schemas.microsoft.com/office/drawing/2014/main" val="2818087139"/>
                  </a:ext>
                </a:extLst>
              </a:tr>
              <a:tr h="108795">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mcp, mRNAc</a:t>
                      </a:r>
                    </a:p>
                  </a:txBody>
                  <a:tcPr marL="9525" marR="9525" marT="9525" marB="0" anchor="b">
                    <a:noFill/>
                  </a:tcPr>
                </a:tc>
                <a:extLst>
                  <a:ext uri="{0D108BD9-81ED-4DB2-BD59-A6C34878D82A}">
                    <a16:rowId xmlns:a16="http://schemas.microsoft.com/office/drawing/2014/main" val="158327185"/>
                  </a:ext>
                </a:extLst>
              </a:tr>
              <a:tr h="108795">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ctr" fontAlgn="b"/>
                      <a:endParaRPr lang="es-ES" sz="1000" b="0" i="0" u="none" strike="noStrike">
                        <a:effectLst/>
                        <a:latin typeface="Franklin Gothic Medium Cond" panose="020B0606030402020204" pitchFamily="34" charset="0"/>
                      </a:endParaRPr>
                    </a:p>
                  </a:txBody>
                  <a:tcPr marL="9525" marR="9525" marT="9525" marB="0" anchor="b">
                    <a:noFill/>
                  </a:tcPr>
                </a:tc>
                <a:tc>
                  <a:txBody>
                    <a:bodyPr/>
                    <a:lstStyle/>
                    <a:p>
                      <a:pPr algn="l" fontAlgn="b"/>
                      <a:endParaRPr lang="es-ES" sz="1000" b="0" i="0" u="none" strike="noStrike">
                        <a:effectLst/>
                        <a:latin typeface="Franklin Gothic Medium Cond" panose="020B0606030402020204" pitchFamily="34" charset="0"/>
                      </a:endParaRPr>
                    </a:p>
                  </a:txBody>
                  <a:tcPr marL="9525" marR="9525" marT="9525" marB="0" anchor="b">
                    <a:noFill/>
                  </a:tcPr>
                </a:tc>
                <a:extLst>
                  <a:ext uri="{0D108BD9-81ED-4DB2-BD59-A6C34878D82A}">
                    <a16:rowId xmlns:a16="http://schemas.microsoft.com/office/drawing/2014/main" val="4169514559"/>
                  </a:ext>
                </a:extLst>
              </a:tr>
              <a:tr h="106703">
                <a:tc>
                  <a:txBody>
                    <a:bodyPr/>
                    <a:lstStyle/>
                    <a:p>
                      <a:pPr algn="ctr" fontAlgn="b"/>
                      <a:r>
                        <a:rPr lang="es-ES" sz="1000" b="0" i="0" u="none" strike="noStrike">
                          <a:effectLst/>
                          <a:latin typeface="Franklin Gothic Medium Cond" panose="020B0606030402020204" pitchFamily="34" charset="0"/>
                        </a:rPr>
                        <a:t>ChrysophyceaeG-sp2</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7</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66793</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Prymnesiovirus</a:t>
                      </a: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mRNAc</a:t>
                      </a:r>
                    </a:p>
                  </a:txBody>
                  <a:tcPr marL="9525" marR="9525" marT="9525" marB="0" anchor="b">
                    <a:noFill/>
                  </a:tcPr>
                </a:tc>
                <a:extLst>
                  <a:ext uri="{0D108BD9-81ED-4DB2-BD59-A6C34878D82A}">
                    <a16:rowId xmlns:a16="http://schemas.microsoft.com/office/drawing/2014/main" val="917136314"/>
                  </a:ext>
                </a:extLst>
              </a:tr>
              <a:tr h="108795">
                <a:tc>
                  <a:txBody>
                    <a:bodyPr/>
                    <a:lstStyle/>
                    <a:p>
                      <a:pPr algn="ctr" fontAlgn="b"/>
                      <a:r>
                        <a:rPr lang="es-ES" sz="1000" b="0" i="0" u="none" strike="noStrike">
                          <a:effectLst/>
                          <a:latin typeface="Franklin Gothic Medium Cond" panose="020B0606030402020204" pitchFamily="34" charset="0"/>
                        </a:rPr>
                        <a:t>ChrysophyceaeNA-sp1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3</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33271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Prymnesiovirus</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a:t>
                      </a:r>
                    </a:p>
                  </a:txBody>
                  <a:tcPr marL="9525" marR="9525" marT="9525" marB="0" anchor="b">
                    <a:noFill/>
                  </a:tcPr>
                </a:tc>
                <a:extLst>
                  <a:ext uri="{0D108BD9-81ED-4DB2-BD59-A6C34878D82A}">
                    <a16:rowId xmlns:a16="http://schemas.microsoft.com/office/drawing/2014/main" val="3740622587"/>
                  </a:ext>
                </a:extLst>
              </a:tr>
              <a:tr h="108795">
                <a:tc>
                  <a:txBody>
                    <a:bodyPr/>
                    <a:lstStyle/>
                    <a:p>
                      <a:pPr algn="ctr" fontAlgn="b"/>
                      <a:r>
                        <a:rPr lang="es-ES" sz="1000" b="0" i="0" u="none" strike="noStrike">
                          <a:effectLst/>
                          <a:latin typeface="Franklin Gothic Medium Cond" panose="020B0606030402020204" pitchFamily="34" charset="0"/>
                        </a:rPr>
                        <a:t>ChoanoflagellateD-sp1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2</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13909</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Prasinovirus</a:t>
                      </a: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mRNAc</a:t>
                      </a:r>
                    </a:p>
                  </a:txBody>
                  <a:tcPr marL="9525" marR="9525" marT="9525" marB="0" anchor="b">
                    <a:noFill/>
                  </a:tcPr>
                </a:tc>
                <a:extLst>
                  <a:ext uri="{0D108BD9-81ED-4DB2-BD59-A6C34878D82A}">
                    <a16:rowId xmlns:a16="http://schemas.microsoft.com/office/drawing/2014/main" val="2591532195"/>
                  </a:ext>
                </a:extLst>
              </a:tr>
              <a:tr h="108795">
                <a:tc>
                  <a:txBody>
                    <a:bodyPr/>
                    <a:lstStyle/>
                    <a:p>
                      <a:pPr algn="ctr" fontAlgn="b"/>
                      <a:r>
                        <a:rPr lang="es-ES" sz="1000" b="0" i="0" u="none" strike="noStrike">
                          <a:effectLst/>
                          <a:latin typeface="Franklin Gothic Medium Cond" panose="020B0606030402020204" pitchFamily="34" charset="0"/>
                        </a:rPr>
                        <a:t>Picozoa-sp1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13493</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Prymnesiovirus</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a:t>
                      </a:r>
                    </a:p>
                  </a:txBody>
                  <a:tcPr marL="9525" marR="9525" marT="9525" marB="0" anchor="b">
                    <a:noFill/>
                  </a:tcPr>
                </a:tc>
                <a:extLst>
                  <a:ext uri="{0D108BD9-81ED-4DB2-BD59-A6C34878D82A}">
                    <a16:rowId xmlns:a16="http://schemas.microsoft.com/office/drawing/2014/main" val="2856826169"/>
                  </a:ext>
                </a:extLst>
              </a:tr>
              <a:tr h="106703">
                <a:tc>
                  <a:txBody>
                    <a:bodyPr/>
                    <a:lstStyle/>
                    <a:p>
                      <a:pPr algn="ctr" fontAlgn="b"/>
                      <a:r>
                        <a:rPr lang="es-ES" sz="1000" b="0" i="0" u="none" strike="noStrike">
                          <a:effectLst/>
                          <a:latin typeface="Franklin Gothic Medium Cond" panose="020B0606030402020204" pitchFamily="34" charset="0"/>
                        </a:rPr>
                        <a:t>Prymnesiophyceae-sp1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2</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24101</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noFill/>
                  </a:tcPr>
                </a:tc>
                <a:tc>
                  <a:txBody>
                    <a:bodyPr/>
                    <a:lstStyle/>
                    <a:p>
                      <a:pPr algn="ctr" fontAlgn="b"/>
                      <a:r>
                        <a:rPr lang="es-ES" sz="1000" b="0" i="0" u="none" strike="noStrike">
                          <a:effectLst/>
                          <a:latin typeface="Franklin Gothic Medium Cond" panose="020B0606030402020204" pitchFamily="34" charset="0"/>
                        </a:rPr>
                        <a:t>Prasinovirus</a:t>
                      </a:r>
                    </a:p>
                  </a:txBody>
                  <a:tcPr marL="9525" marR="9525" marT="9525" marB="0" anchor="b">
                    <a:noFill/>
                  </a:tcPr>
                </a:tc>
                <a:tc>
                  <a:txBody>
                    <a:bodyPr/>
                    <a:lstStyle/>
                    <a:p>
                      <a:pPr algn="l" fontAlgn="b"/>
                      <a:r>
                        <a:rPr lang="es-ES" sz="1000" b="0" i="0" u="none" strike="noStrike">
                          <a:effectLst/>
                          <a:latin typeface="Franklin Gothic Medium Cond" panose="020B0606030402020204" pitchFamily="34" charset="0"/>
                        </a:rPr>
                        <a:t>A32</a:t>
                      </a:r>
                    </a:p>
                  </a:txBody>
                  <a:tcPr marL="9525" marR="9525" marT="9525" marB="0" anchor="b">
                    <a:noFill/>
                  </a:tcPr>
                </a:tc>
                <a:extLst>
                  <a:ext uri="{0D108BD9-81ED-4DB2-BD59-A6C34878D82A}">
                    <a16:rowId xmlns:a16="http://schemas.microsoft.com/office/drawing/2014/main" val="3450502637"/>
                  </a:ext>
                </a:extLst>
              </a:tr>
              <a:tr h="108795">
                <a:tc>
                  <a:txBody>
                    <a:bodyPr/>
                    <a:lstStyle/>
                    <a:p>
                      <a:pPr algn="ctr" fontAlgn="b"/>
                      <a:r>
                        <a:rPr lang="es-ES" sz="1000" b="0" i="0" u="none" strike="noStrike">
                          <a:effectLst/>
                          <a:latin typeface="Franklin Gothic Medium Cond" panose="020B0606030402020204" pitchFamily="34" charset="0"/>
                        </a:rPr>
                        <a:t>Micromonas-sp1</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s-ES" sz="1000" b="0" i="0" u="none" strike="noStrike">
                          <a:effectLst/>
                          <a:latin typeface="Franklin Gothic Medium Cond" panose="020B0606030402020204" pitchFamily="34" charset="0"/>
                        </a:rPr>
                        <a:t>1</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s-ES" sz="1000" b="0" i="0" u="none" strike="noStrike">
                          <a:effectLst/>
                          <a:latin typeface="Franklin Gothic Medium Cond" panose="020B0606030402020204" pitchFamily="34" charset="0"/>
                        </a:rPr>
                        <a:t>11398</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s-ES" sz="1000" b="0" i="0" u="none" strike="noStrike">
                          <a:effectLst/>
                          <a:latin typeface="Franklin Gothic Medium Cond" panose="020B0606030402020204" pitchFamily="34" charset="0"/>
                        </a:rPr>
                        <a:t>Phycodnaviridae</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ctr" fontAlgn="b"/>
                      <a:r>
                        <a:rPr lang="es-ES" sz="1000" b="0" i="0" u="none" strike="noStrike">
                          <a:effectLst/>
                          <a:latin typeface="Franklin Gothic Medium Cond" panose="020B0606030402020204" pitchFamily="34" charset="0"/>
                        </a:rPr>
                        <a:t>Prymnesiovirus</a:t>
                      </a:r>
                    </a:p>
                  </a:txBody>
                  <a:tcPr marL="9525" marR="9525" marT="9525" marB="0" anchor="b">
                    <a:lnB w="12700" cap="flat" cmpd="sng" algn="ctr">
                      <a:solidFill>
                        <a:schemeClr val="tx1"/>
                      </a:solidFill>
                      <a:prstDash val="solid"/>
                      <a:round/>
                      <a:headEnd type="none" w="med" len="med"/>
                      <a:tailEnd type="none" w="med" len="med"/>
                    </a:lnB>
                    <a:noFill/>
                  </a:tcPr>
                </a:tc>
                <a:tc>
                  <a:txBody>
                    <a:bodyPr/>
                    <a:lstStyle/>
                    <a:p>
                      <a:pPr algn="l" fontAlgn="b"/>
                      <a:r>
                        <a:rPr lang="es-ES" sz="1000" b="0" i="0" u="none" strike="noStrike" dirty="0" err="1">
                          <a:effectLst/>
                          <a:latin typeface="Franklin Gothic Medium Cond" panose="020B0606030402020204" pitchFamily="34" charset="0"/>
                        </a:rPr>
                        <a:t>mRNAc</a:t>
                      </a:r>
                      <a:endParaRPr lang="es-ES" sz="1000" b="0" i="0" u="none" strike="noStrike" dirty="0">
                        <a:effectLst/>
                        <a:latin typeface="Franklin Gothic Medium Cond" panose="020B0606030402020204" pitchFamily="34" charset="0"/>
                      </a:endParaRPr>
                    </a:p>
                  </a:txBody>
                  <a:tcPr marL="9525" marR="9525" marT="9525" marB="0" anchor="b">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0798531"/>
                  </a:ext>
                </a:extLst>
              </a:tr>
            </a:tbl>
          </a:graphicData>
        </a:graphic>
      </p:graphicFrame>
      <p:sp>
        <p:nvSpPr>
          <p:cNvPr id="66" name="CuadroTexto 65">
            <a:extLst>
              <a:ext uri="{FF2B5EF4-FFF2-40B4-BE49-F238E27FC236}">
                <a16:creationId xmlns:a16="http://schemas.microsoft.com/office/drawing/2014/main" id="{6CE6F2EF-13A1-BD89-3EE2-16FCC44B3219}"/>
              </a:ext>
            </a:extLst>
          </p:cNvPr>
          <p:cNvSpPr txBox="1"/>
          <p:nvPr/>
        </p:nvSpPr>
        <p:spPr>
          <a:xfrm>
            <a:off x="6012984" y="25007773"/>
            <a:ext cx="184731" cy="369332"/>
          </a:xfrm>
          <a:prstGeom prst="rect">
            <a:avLst/>
          </a:prstGeom>
          <a:noFill/>
        </p:spPr>
        <p:txBody>
          <a:bodyPr wrap="none" rtlCol="0">
            <a:spAutoFit/>
          </a:bodyPr>
          <a:lstStyle/>
          <a:p>
            <a:endParaRPr lang="en-GB" dirty="0"/>
          </a:p>
        </p:txBody>
      </p:sp>
      <p:sp>
        <p:nvSpPr>
          <p:cNvPr id="204" name="Rectángulo redondeado 203">
            <a:extLst>
              <a:ext uri="{FF2B5EF4-FFF2-40B4-BE49-F238E27FC236}">
                <a16:creationId xmlns:a16="http://schemas.microsoft.com/office/drawing/2014/main" id="{04D8ED61-6B6C-F41A-7511-8CA60EF3CBA8}"/>
              </a:ext>
            </a:extLst>
          </p:cNvPr>
          <p:cNvSpPr/>
          <p:nvPr/>
        </p:nvSpPr>
        <p:spPr>
          <a:xfrm>
            <a:off x="17329318" y="17486398"/>
            <a:ext cx="7240106" cy="608368"/>
          </a:xfrm>
          <a:prstGeom prst="roundRect">
            <a:avLst>
              <a:gd name="adj" fmla="val 5000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50800" dist="38100" dir="2700000" algn="tl" rotWithShape="0">
                    <a:prstClr val="black">
                      <a:alpha val="40000"/>
                    </a:prstClr>
                  </a:outerShdw>
                </a:effectLst>
                <a:latin typeface="Franklin Gothic Medium" panose="020B0603020102020204" pitchFamily="34" charset="0"/>
              </a:rPr>
              <a:t>NOVEL VIRUS DIVERSITY</a:t>
            </a:r>
            <a:endParaRPr lang="en-GB" sz="1600" dirty="0">
              <a:effectLst>
                <a:outerShdw blurRad="50800" dist="38100" dir="2700000" algn="tl" rotWithShape="0">
                  <a:prstClr val="black">
                    <a:alpha val="40000"/>
                  </a:prstClr>
                </a:outerShdw>
              </a:effectLst>
            </a:endParaRPr>
          </a:p>
        </p:txBody>
      </p:sp>
      <p:sp>
        <p:nvSpPr>
          <p:cNvPr id="205" name="Rectángulo redondeado 204">
            <a:extLst>
              <a:ext uri="{FF2B5EF4-FFF2-40B4-BE49-F238E27FC236}">
                <a16:creationId xmlns:a16="http://schemas.microsoft.com/office/drawing/2014/main" id="{2D31BD03-8F01-EF3F-D75C-3705B36B9BE3}"/>
              </a:ext>
            </a:extLst>
          </p:cNvPr>
          <p:cNvSpPr/>
          <p:nvPr/>
        </p:nvSpPr>
        <p:spPr>
          <a:xfrm>
            <a:off x="768660" y="29281378"/>
            <a:ext cx="16948953" cy="608368"/>
          </a:xfrm>
          <a:prstGeom prst="roundRect">
            <a:avLst>
              <a:gd name="adj" fmla="val 5000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50800" dist="38100" dir="2700000" algn="tl" rotWithShape="0">
                    <a:prstClr val="black">
                      <a:alpha val="40000"/>
                    </a:prstClr>
                  </a:outerShdw>
                </a:effectLst>
                <a:latin typeface="Franklin Gothic Medium" panose="020B0603020102020204" pitchFamily="34" charset="0"/>
              </a:rPr>
              <a:t>TAKE HOME MESSAGE</a:t>
            </a:r>
            <a:endParaRPr lang="en-GB" sz="1600" dirty="0">
              <a:effectLst>
                <a:outerShdw blurRad="50800" dist="38100" dir="2700000" algn="tl" rotWithShape="0">
                  <a:prstClr val="black">
                    <a:alpha val="40000"/>
                  </a:prstClr>
                </a:outerShdw>
              </a:effectLst>
            </a:endParaRPr>
          </a:p>
        </p:txBody>
      </p:sp>
      <p:graphicFrame>
        <p:nvGraphicFramePr>
          <p:cNvPr id="209" name="Gráfico 208">
            <a:extLst>
              <a:ext uri="{FF2B5EF4-FFF2-40B4-BE49-F238E27FC236}">
                <a16:creationId xmlns:a16="http://schemas.microsoft.com/office/drawing/2014/main" id="{3ACEAAD0-5BEC-8545-42F3-D061907BFA48}"/>
              </a:ext>
            </a:extLst>
          </p:cNvPr>
          <p:cNvGraphicFramePr>
            <a:graphicFrameLocks/>
          </p:cNvGraphicFramePr>
          <p:nvPr>
            <p:extLst>
              <p:ext uri="{D42A27DB-BD31-4B8C-83A1-F6EECF244321}">
                <p14:modId xmlns:p14="http://schemas.microsoft.com/office/powerpoint/2010/main" val="454146948"/>
              </p:ext>
            </p:extLst>
          </p:nvPr>
        </p:nvGraphicFramePr>
        <p:xfrm>
          <a:off x="18235655" y="22690138"/>
          <a:ext cx="6121725" cy="4722499"/>
        </p:xfrm>
        <a:graphic>
          <a:graphicData uri="http://schemas.openxmlformats.org/drawingml/2006/chart">
            <c:chart xmlns:c="http://schemas.openxmlformats.org/drawingml/2006/chart" xmlns:r="http://schemas.openxmlformats.org/officeDocument/2006/relationships" r:id="rId5"/>
          </a:graphicData>
        </a:graphic>
      </p:graphicFrame>
      <p:grpSp>
        <p:nvGrpSpPr>
          <p:cNvPr id="1038" name="Grupo 1037">
            <a:extLst>
              <a:ext uri="{FF2B5EF4-FFF2-40B4-BE49-F238E27FC236}">
                <a16:creationId xmlns:a16="http://schemas.microsoft.com/office/drawing/2014/main" id="{FD6A38CA-D149-0CA0-8D5D-E48811D549C3}"/>
              </a:ext>
            </a:extLst>
          </p:cNvPr>
          <p:cNvGrpSpPr/>
          <p:nvPr/>
        </p:nvGrpSpPr>
        <p:grpSpPr>
          <a:xfrm>
            <a:off x="8918842" y="11051670"/>
            <a:ext cx="7131844" cy="4953893"/>
            <a:chOff x="616657" y="11955557"/>
            <a:chExt cx="7131844" cy="4953893"/>
          </a:xfrm>
        </p:grpSpPr>
        <p:sp>
          <p:nvSpPr>
            <p:cNvPr id="169" name="CuadroTexto 168">
              <a:extLst>
                <a:ext uri="{FF2B5EF4-FFF2-40B4-BE49-F238E27FC236}">
                  <a16:creationId xmlns:a16="http://schemas.microsoft.com/office/drawing/2014/main" id="{243953E6-CB46-44FC-8955-016B1D2C9939}"/>
                </a:ext>
              </a:extLst>
            </p:cNvPr>
            <p:cNvSpPr txBox="1"/>
            <p:nvPr/>
          </p:nvSpPr>
          <p:spPr>
            <a:xfrm>
              <a:off x="616657" y="11955557"/>
              <a:ext cx="5214556" cy="400110"/>
            </a:xfrm>
            <a:prstGeom prst="rect">
              <a:avLst/>
            </a:prstGeom>
            <a:noFill/>
          </p:spPr>
          <p:txBody>
            <a:bodyPr wrap="square" rtlCol="0">
              <a:spAutoFit/>
            </a:bodyPr>
            <a:lstStyle/>
            <a:p>
              <a:pPr algn="ctr"/>
              <a:r>
                <a:rPr lang="en-GB" sz="2000" dirty="0">
                  <a:latin typeface="Franklin Gothic Medium" panose="020B0603020102020204" pitchFamily="34" charset="0"/>
                </a:rPr>
                <a:t>A)	Giant Viruses (</a:t>
              </a:r>
              <a:r>
                <a:rPr lang="en-GB" sz="2000" i="1" dirty="0" err="1">
                  <a:latin typeface="Franklin Gothic Medium" panose="020B0603020102020204" pitchFamily="34" charset="0"/>
                </a:rPr>
                <a:t>Nucleocytoviricota</a:t>
              </a:r>
              <a:r>
                <a:rPr lang="en-GB" sz="2000" dirty="0">
                  <a:latin typeface="Franklin Gothic Medium" panose="020B0603020102020204" pitchFamily="34" charset="0"/>
                </a:rPr>
                <a:t> - NCLDV)</a:t>
              </a:r>
            </a:p>
          </p:txBody>
        </p:sp>
        <p:grpSp>
          <p:nvGrpSpPr>
            <p:cNvPr id="1033" name="Grupo 1032">
              <a:extLst>
                <a:ext uri="{FF2B5EF4-FFF2-40B4-BE49-F238E27FC236}">
                  <a16:creationId xmlns:a16="http://schemas.microsoft.com/office/drawing/2014/main" id="{C3F897A4-A332-5D07-50DF-5A33A1D01C4E}"/>
                </a:ext>
              </a:extLst>
            </p:cNvPr>
            <p:cNvGrpSpPr/>
            <p:nvPr/>
          </p:nvGrpSpPr>
          <p:grpSpPr>
            <a:xfrm>
              <a:off x="616657" y="12621214"/>
              <a:ext cx="7131844" cy="4288236"/>
              <a:chOff x="1371410" y="12672059"/>
              <a:chExt cx="7131844" cy="4288236"/>
            </a:xfrm>
          </p:grpSpPr>
          <p:graphicFrame>
            <p:nvGraphicFramePr>
              <p:cNvPr id="210" name="Gráfico 209">
                <a:extLst>
                  <a:ext uri="{FF2B5EF4-FFF2-40B4-BE49-F238E27FC236}">
                    <a16:creationId xmlns:a16="http://schemas.microsoft.com/office/drawing/2014/main" id="{5E8DA54D-2EBD-0E4D-BC5E-6A7C7EE34E56}"/>
                  </a:ext>
                </a:extLst>
              </p:cNvPr>
              <p:cNvGraphicFramePr>
                <a:graphicFrameLocks/>
              </p:cNvGraphicFramePr>
              <p:nvPr/>
            </p:nvGraphicFramePr>
            <p:xfrm>
              <a:off x="1371410" y="12792223"/>
              <a:ext cx="5214555" cy="416807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1" name="Gráfico 210">
                <a:extLst>
                  <a:ext uri="{FF2B5EF4-FFF2-40B4-BE49-F238E27FC236}">
                    <a16:creationId xmlns:a16="http://schemas.microsoft.com/office/drawing/2014/main" id="{CA14B4E4-B7D6-C44C-934F-69B1AE79A720}"/>
                  </a:ext>
                </a:extLst>
              </p:cNvPr>
              <p:cNvGraphicFramePr>
                <a:graphicFrameLocks/>
              </p:cNvGraphicFramePr>
              <p:nvPr/>
            </p:nvGraphicFramePr>
            <p:xfrm>
              <a:off x="6585965" y="12672059"/>
              <a:ext cx="1917289" cy="4213201"/>
            </p:xfrm>
            <a:graphic>
              <a:graphicData uri="http://schemas.openxmlformats.org/drawingml/2006/chart">
                <c:chart xmlns:c="http://schemas.openxmlformats.org/drawingml/2006/chart" xmlns:r="http://schemas.openxmlformats.org/officeDocument/2006/relationships" r:id="rId7"/>
              </a:graphicData>
            </a:graphic>
          </p:graphicFrame>
        </p:grpSp>
      </p:grpSp>
      <p:grpSp>
        <p:nvGrpSpPr>
          <p:cNvPr id="1037" name="Grupo 1036">
            <a:extLst>
              <a:ext uri="{FF2B5EF4-FFF2-40B4-BE49-F238E27FC236}">
                <a16:creationId xmlns:a16="http://schemas.microsoft.com/office/drawing/2014/main" id="{4918891F-4A61-E4C5-F79A-AFE6C466E981}"/>
              </a:ext>
            </a:extLst>
          </p:cNvPr>
          <p:cNvGrpSpPr/>
          <p:nvPr/>
        </p:nvGrpSpPr>
        <p:grpSpPr>
          <a:xfrm>
            <a:off x="16282043" y="11038782"/>
            <a:ext cx="7120561" cy="4963235"/>
            <a:chOff x="7844656" y="11954977"/>
            <a:chExt cx="7120561" cy="4963235"/>
          </a:xfrm>
        </p:grpSpPr>
        <p:sp>
          <p:nvSpPr>
            <p:cNvPr id="170" name="CuadroTexto 169">
              <a:extLst>
                <a:ext uri="{FF2B5EF4-FFF2-40B4-BE49-F238E27FC236}">
                  <a16:creationId xmlns:a16="http://schemas.microsoft.com/office/drawing/2014/main" id="{213ECE82-8D06-4997-E450-66895156576A}"/>
                </a:ext>
              </a:extLst>
            </p:cNvPr>
            <p:cNvSpPr txBox="1"/>
            <p:nvPr/>
          </p:nvSpPr>
          <p:spPr>
            <a:xfrm>
              <a:off x="7844656" y="11954977"/>
              <a:ext cx="3502911" cy="412989"/>
            </a:xfrm>
            <a:prstGeom prst="rect">
              <a:avLst/>
            </a:prstGeom>
            <a:noFill/>
          </p:spPr>
          <p:txBody>
            <a:bodyPr wrap="square" rtlCol="0">
              <a:spAutoFit/>
            </a:bodyPr>
            <a:lstStyle/>
            <a:p>
              <a:r>
                <a:rPr lang="en-GB" sz="2000" dirty="0">
                  <a:latin typeface="Franklin Gothic Medium" panose="020B0603020102020204" pitchFamily="34" charset="0"/>
                </a:rPr>
                <a:t>B)	Virophages (</a:t>
              </a:r>
              <a:r>
                <a:rPr lang="en-GB" sz="2000" i="1" dirty="0" err="1">
                  <a:latin typeface="Franklin Gothic Medium" panose="020B0603020102020204" pitchFamily="34" charset="0"/>
                </a:rPr>
                <a:t>Lavidaviridae</a:t>
              </a:r>
              <a:r>
                <a:rPr lang="en-GB" sz="2000" dirty="0">
                  <a:latin typeface="Franklin Gothic Medium" panose="020B0603020102020204" pitchFamily="34" charset="0"/>
                </a:rPr>
                <a:t>)</a:t>
              </a:r>
            </a:p>
          </p:txBody>
        </p:sp>
        <p:grpSp>
          <p:nvGrpSpPr>
            <p:cNvPr id="1036" name="Grupo 1035">
              <a:extLst>
                <a:ext uri="{FF2B5EF4-FFF2-40B4-BE49-F238E27FC236}">
                  <a16:creationId xmlns:a16="http://schemas.microsoft.com/office/drawing/2014/main" id="{4BA0B23D-3B1C-CB99-C623-DC12B5B3AEA6}"/>
                </a:ext>
              </a:extLst>
            </p:cNvPr>
            <p:cNvGrpSpPr/>
            <p:nvPr/>
          </p:nvGrpSpPr>
          <p:grpSpPr>
            <a:xfrm>
              <a:off x="7844656" y="12659861"/>
              <a:ext cx="7120561" cy="4258351"/>
              <a:chOff x="7409467" y="13970839"/>
              <a:chExt cx="10248308" cy="6341110"/>
            </a:xfrm>
          </p:grpSpPr>
          <p:graphicFrame>
            <p:nvGraphicFramePr>
              <p:cNvPr id="212" name="Gráfico 211">
                <a:extLst>
                  <a:ext uri="{FF2B5EF4-FFF2-40B4-BE49-F238E27FC236}">
                    <a16:creationId xmlns:a16="http://schemas.microsoft.com/office/drawing/2014/main" id="{52678E52-66BC-F847-8419-A2F52527A3A2}"/>
                  </a:ext>
                </a:extLst>
              </p:cNvPr>
              <p:cNvGraphicFramePr>
                <a:graphicFrameLocks/>
              </p:cNvGraphicFramePr>
              <p:nvPr/>
            </p:nvGraphicFramePr>
            <p:xfrm>
              <a:off x="7409467" y="14102230"/>
              <a:ext cx="7421034" cy="6196669"/>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3" name="Gráfico 212">
                <a:extLst>
                  <a:ext uri="{FF2B5EF4-FFF2-40B4-BE49-F238E27FC236}">
                    <a16:creationId xmlns:a16="http://schemas.microsoft.com/office/drawing/2014/main" id="{7A042EB3-594C-EF45-A449-25244F722790}"/>
                  </a:ext>
                </a:extLst>
              </p:cNvPr>
              <p:cNvGraphicFramePr>
                <a:graphicFrameLocks/>
              </p:cNvGraphicFramePr>
              <p:nvPr/>
            </p:nvGraphicFramePr>
            <p:xfrm>
              <a:off x="14898306" y="13970839"/>
              <a:ext cx="2759469" cy="6341110"/>
            </p:xfrm>
            <a:graphic>
              <a:graphicData uri="http://schemas.openxmlformats.org/drawingml/2006/chart">
                <c:chart xmlns:c="http://schemas.openxmlformats.org/drawingml/2006/chart" xmlns:r="http://schemas.openxmlformats.org/officeDocument/2006/relationships" r:id="rId9"/>
              </a:graphicData>
            </a:graphic>
          </p:graphicFrame>
        </p:grpSp>
      </p:grpSp>
      <p:sp>
        <p:nvSpPr>
          <p:cNvPr id="220" name="Rectángulo redondeado 219">
            <a:extLst>
              <a:ext uri="{FF2B5EF4-FFF2-40B4-BE49-F238E27FC236}">
                <a16:creationId xmlns:a16="http://schemas.microsoft.com/office/drawing/2014/main" id="{295B19F8-B483-5532-9334-FA6144552384}"/>
              </a:ext>
            </a:extLst>
          </p:cNvPr>
          <p:cNvSpPr/>
          <p:nvPr/>
        </p:nvSpPr>
        <p:spPr>
          <a:xfrm>
            <a:off x="774927" y="17486398"/>
            <a:ext cx="16355875" cy="608368"/>
          </a:xfrm>
          <a:prstGeom prst="roundRect">
            <a:avLst>
              <a:gd name="adj" fmla="val 5000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50800" dist="38100" dir="2700000" algn="tl" rotWithShape="0">
                    <a:prstClr val="black">
                      <a:alpha val="40000"/>
                    </a:prstClr>
                  </a:outerShdw>
                </a:effectLst>
                <a:latin typeface="Franklin Gothic Medium" panose="020B0603020102020204" pitchFamily="34" charset="0"/>
              </a:rPr>
              <a:t>CHARACTERIZATION OF NCLDV MARKER PROTEINS </a:t>
            </a:r>
          </a:p>
        </p:txBody>
      </p:sp>
      <p:sp>
        <p:nvSpPr>
          <p:cNvPr id="1132" name="Forma libre 1131">
            <a:extLst>
              <a:ext uri="{FF2B5EF4-FFF2-40B4-BE49-F238E27FC236}">
                <a16:creationId xmlns:a16="http://schemas.microsoft.com/office/drawing/2014/main" id="{4E19BB8C-BD99-B95D-C3DB-AF4E364F51AC}"/>
              </a:ext>
            </a:extLst>
          </p:cNvPr>
          <p:cNvSpPr/>
          <p:nvPr/>
        </p:nvSpPr>
        <p:spPr>
          <a:xfrm>
            <a:off x="18261698" y="14741661"/>
            <a:ext cx="785812" cy="285385"/>
          </a:xfrm>
          <a:custGeom>
            <a:avLst/>
            <a:gdLst>
              <a:gd name="connsiteX0" fmla="*/ 0 w 785812"/>
              <a:gd name="connsiteY0" fmla="*/ 0 h 285385"/>
              <a:gd name="connsiteX1" fmla="*/ 785813 w 785812"/>
              <a:gd name="connsiteY1" fmla="*/ 0 h 285385"/>
              <a:gd name="connsiteX2" fmla="*/ 785813 w 785812"/>
              <a:gd name="connsiteY2" fmla="*/ 285385 h 285385"/>
              <a:gd name="connsiteX3" fmla="*/ 0 w 785812"/>
              <a:gd name="connsiteY3" fmla="*/ 285385 h 285385"/>
            </a:gdLst>
            <a:ahLst/>
            <a:cxnLst>
              <a:cxn ang="0">
                <a:pos x="connsiteX0" y="connsiteY0"/>
              </a:cxn>
              <a:cxn ang="0">
                <a:pos x="connsiteX1" y="connsiteY1"/>
              </a:cxn>
              <a:cxn ang="0">
                <a:pos x="connsiteX2" y="connsiteY2"/>
              </a:cxn>
              <a:cxn ang="0">
                <a:pos x="connsiteX3" y="connsiteY3"/>
              </a:cxn>
            </a:cxnLst>
            <a:rect l="l" t="t" r="r" b="b"/>
            <a:pathLst>
              <a:path w="785812" h="285385">
                <a:moveTo>
                  <a:pt x="0" y="0"/>
                </a:moveTo>
                <a:lnTo>
                  <a:pt x="785813" y="0"/>
                </a:lnTo>
                <a:lnTo>
                  <a:pt x="785813" y="285385"/>
                </a:lnTo>
                <a:lnTo>
                  <a:pt x="0" y="285385"/>
                </a:lnTo>
                <a:close/>
              </a:path>
            </a:pathLst>
          </a:custGeom>
          <a:noFill/>
          <a:ln w="9525" cap="flat">
            <a:noFill/>
            <a:prstDash val="solid"/>
            <a:miter/>
          </a:ln>
        </p:spPr>
        <p:txBody>
          <a:bodyPr rtlCol="0" anchor="ctr"/>
          <a:lstStyle/>
          <a:p>
            <a:endParaRPr lang="en-GB" dirty="0"/>
          </a:p>
        </p:txBody>
      </p:sp>
      <p:sp>
        <p:nvSpPr>
          <p:cNvPr id="1121" name="Forma libre 1120">
            <a:extLst>
              <a:ext uri="{FF2B5EF4-FFF2-40B4-BE49-F238E27FC236}">
                <a16:creationId xmlns:a16="http://schemas.microsoft.com/office/drawing/2014/main" id="{4392BA26-BFC3-9932-C31E-8CCA96CD64B1}"/>
              </a:ext>
            </a:extLst>
          </p:cNvPr>
          <p:cNvSpPr/>
          <p:nvPr/>
        </p:nvSpPr>
        <p:spPr>
          <a:xfrm>
            <a:off x="24131131" y="23066187"/>
            <a:ext cx="190500" cy="190256"/>
          </a:xfrm>
          <a:custGeom>
            <a:avLst/>
            <a:gdLst>
              <a:gd name="connsiteX0" fmla="*/ 0 w 190500"/>
              <a:gd name="connsiteY0" fmla="*/ 0 h 190256"/>
              <a:gd name="connsiteX1" fmla="*/ 190500 w 190500"/>
              <a:gd name="connsiteY1" fmla="*/ 0 h 190256"/>
              <a:gd name="connsiteX2" fmla="*/ 190500 w 190500"/>
              <a:gd name="connsiteY2" fmla="*/ 190257 h 190256"/>
              <a:gd name="connsiteX3" fmla="*/ 0 w 190500"/>
              <a:gd name="connsiteY3" fmla="*/ 190257 h 190256"/>
            </a:gdLst>
            <a:ahLst/>
            <a:cxnLst>
              <a:cxn ang="0">
                <a:pos x="connsiteX0" y="connsiteY0"/>
              </a:cxn>
              <a:cxn ang="0">
                <a:pos x="connsiteX1" y="connsiteY1"/>
              </a:cxn>
              <a:cxn ang="0">
                <a:pos x="connsiteX2" y="connsiteY2"/>
              </a:cxn>
              <a:cxn ang="0">
                <a:pos x="connsiteX3" y="connsiteY3"/>
              </a:cxn>
            </a:cxnLst>
            <a:rect l="l" t="t" r="r" b="b"/>
            <a:pathLst>
              <a:path w="190500" h="190256">
                <a:moveTo>
                  <a:pt x="0" y="0"/>
                </a:moveTo>
                <a:lnTo>
                  <a:pt x="190500" y="0"/>
                </a:lnTo>
                <a:lnTo>
                  <a:pt x="190500" y="190257"/>
                </a:lnTo>
                <a:lnTo>
                  <a:pt x="0" y="190257"/>
                </a:lnTo>
                <a:close/>
              </a:path>
            </a:pathLst>
          </a:custGeom>
          <a:noFill/>
          <a:ln w="9525" cap="flat">
            <a:noFill/>
            <a:prstDash val="solid"/>
            <a:miter/>
          </a:ln>
        </p:spPr>
        <p:txBody>
          <a:bodyPr rtlCol="0" anchor="ctr"/>
          <a:lstStyle/>
          <a:p>
            <a:endParaRPr lang="en-GB" dirty="0"/>
          </a:p>
        </p:txBody>
      </p:sp>
      <p:sp>
        <p:nvSpPr>
          <p:cNvPr id="533" name="Rectángulo redondeado 532">
            <a:extLst>
              <a:ext uri="{FF2B5EF4-FFF2-40B4-BE49-F238E27FC236}">
                <a16:creationId xmlns:a16="http://schemas.microsoft.com/office/drawing/2014/main" id="{4A24261B-89E9-5028-0816-98D8E3A47B0B}"/>
              </a:ext>
            </a:extLst>
          </p:cNvPr>
          <p:cNvSpPr/>
          <p:nvPr/>
        </p:nvSpPr>
        <p:spPr>
          <a:xfrm>
            <a:off x="18174454" y="29281378"/>
            <a:ext cx="6395585" cy="608368"/>
          </a:xfrm>
          <a:prstGeom prst="roundRect">
            <a:avLst>
              <a:gd name="adj" fmla="val 5000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50800" dist="38100" dir="2700000" algn="tl" rotWithShape="0">
                    <a:prstClr val="black">
                      <a:alpha val="40000"/>
                    </a:prstClr>
                  </a:outerShdw>
                </a:effectLst>
                <a:latin typeface="Franklin Gothic Medium" panose="020B0603020102020204" pitchFamily="34" charset="0"/>
              </a:rPr>
              <a:t>REFERENCES</a:t>
            </a:r>
            <a:endParaRPr lang="en-GB" sz="1600" dirty="0">
              <a:effectLst>
                <a:outerShdw blurRad="50800" dist="38100" dir="2700000" algn="tl" rotWithShape="0">
                  <a:prstClr val="black">
                    <a:alpha val="40000"/>
                  </a:prstClr>
                </a:outerShdw>
              </a:effectLst>
            </a:endParaRPr>
          </a:p>
        </p:txBody>
      </p:sp>
      <p:sp>
        <p:nvSpPr>
          <p:cNvPr id="617" name="CuadroTexto 616">
            <a:extLst>
              <a:ext uri="{FF2B5EF4-FFF2-40B4-BE49-F238E27FC236}">
                <a16:creationId xmlns:a16="http://schemas.microsoft.com/office/drawing/2014/main" id="{94932BAE-4DDC-4094-6C23-4BC50DF0DB2E}"/>
              </a:ext>
            </a:extLst>
          </p:cNvPr>
          <p:cNvSpPr txBox="1"/>
          <p:nvPr/>
        </p:nvSpPr>
        <p:spPr>
          <a:xfrm>
            <a:off x="1550409" y="28624118"/>
            <a:ext cx="7147581" cy="461665"/>
          </a:xfrm>
          <a:prstGeom prst="rect">
            <a:avLst/>
          </a:prstGeom>
          <a:noFill/>
        </p:spPr>
        <p:txBody>
          <a:bodyPr wrap="square" rtlCol="0">
            <a:spAutoFit/>
          </a:bodyPr>
          <a:lstStyle>
            <a:defPPr>
              <a:defRPr lang="en-US"/>
            </a:defPPr>
            <a:lvl1pPr>
              <a:defRPr sz="1100">
                <a:latin typeface="Franklin Gothic Medium Cond" panose="020B0606030402020204" pitchFamily="34" charset="0"/>
              </a:defRPr>
            </a:lvl1pPr>
          </a:lstStyle>
          <a:p>
            <a:r>
              <a:rPr lang="en-GB" sz="1200" dirty="0">
                <a:solidFill>
                  <a:schemeClr val="tx1">
                    <a:lumMod val="50000"/>
                    <a:lumOff val="50000"/>
                  </a:schemeClr>
                </a:solidFill>
              </a:rPr>
              <a:t>Figure 3. Polymerase B-based protein phylogenetic tree. </a:t>
            </a:r>
            <a:r>
              <a:rPr lang="en-GB" sz="1200" dirty="0" err="1">
                <a:solidFill>
                  <a:schemeClr val="tx1">
                    <a:lumMod val="50000"/>
                    <a:lumOff val="50000"/>
                  </a:schemeClr>
                </a:solidFill>
              </a:rPr>
              <a:t>PolB</a:t>
            </a:r>
            <a:r>
              <a:rPr lang="en-GB" sz="1200" dirty="0">
                <a:solidFill>
                  <a:schemeClr val="tx1">
                    <a:lumMod val="50000"/>
                    <a:lumOff val="50000"/>
                  </a:schemeClr>
                </a:solidFill>
              </a:rPr>
              <a:t> protein sequences derived from </a:t>
            </a:r>
            <a:r>
              <a:rPr lang="en-GB" sz="1200" dirty="0" err="1">
                <a:solidFill>
                  <a:schemeClr val="tx1">
                    <a:lumMod val="50000"/>
                    <a:lumOff val="50000"/>
                  </a:schemeClr>
                </a:solidFill>
              </a:rPr>
              <a:t>RefSeq</a:t>
            </a:r>
            <a:r>
              <a:rPr lang="en-GB" sz="1200" dirty="0">
                <a:solidFill>
                  <a:schemeClr val="tx1">
                    <a:lumMod val="50000"/>
                    <a:lumOff val="50000"/>
                  </a:schemeClr>
                </a:solidFill>
              </a:rPr>
              <a:t> Databases. Our contigs, shown in red, are located within the </a:t>
            </a:r>
            <a:r>
              <a:rPr lang="en-GB" sz="1200" dirty="0" err="1">
                <a:solidFill>
                  <a:schemeClr val="tx1">
                    <a:lumMod val="50000"/>
                    <a:lumOff val="50000"/>
                  </a:schemeClr>
                </a:solidFill>
              </a:rPr>
              <a:t>Phycodnaviridae</a:t>
            </a:r>
            <a:r>
              <a:rPr lang="en-GB" sz="1200" dirty="0">
                <a:solidFill>
                  <a:schemeClr val="tx1">
                    <a:lumMod val="50000"/>
                    <a:lumOff val="50000"/>
                  </a:schemeClr>
                </a:solidFill>
              </a:rPr>
              <a:t> </a:t>
            </a:r>
            <a:r>
              <a:rPr lang="en-GB" sz="1200" dirty="0">
                <a:solidFill>
                  <a:schemeClr val="tx1">
                    <a:lumMod val="50000"/>
                    <a:lumOff val="50000"/>
                  </a:schemeClr>
                </a:solidFill>
                <a:highlight>
                  <a:srgbClr val="FFFF00"/>
                </a:highlight>
              </a:rPr>
              <a:t>family</a:t>
            </a:r>
            <a:r>
              <a:rPr lang="en-GB" sz="1200" dirty="0">
                <a:solidFill>
                  <a:schemeClr val="tx1">
                    <a:lumMod val="50000"/>
                    <a:lumOff val="50000"/>
                  </a:schemeClr>
                </a:solidFill>
              </a:rPr>
              <a:t>. </a:t>
            </a:r>
          </a:p>
        </p:txBody>
      </p:sp>
      <p:sp>
        <p:nvSpPr>
          <p:cNvPr id="618" name="CuadroTexto 617">
            <a:extLst>
              <a:ext uri="{FF2B5EF4-FFF2-40B4-BE49-F238E27FC236}">
                <a16:creationId xmlns:a16="http://schemas.microsoft.com/office/drawing/2014/main" id="{82A3BE9C-537A-B8E1-E199-EA0AB1F00D63}"/>
              </a:ext>
            </a:extLst>
          </p:cNvPr>
          <p:cNvSpPr txBox="1"/>
          <p:nvPr/>
        </p:nvSpPr>
        <p:spPr>
          <a:xfrm>
            <a:off x="10020908" y="19368059"/>
            <a:ext cx="6367969" cy="276999"/>
          </a:xfrm>
          <a:prstGeom prst="rect">
            <a:avLst/>
          </a:prstGeom>
          <a:noFill/>
        </p:spPr>
        <p:txBody>
          <a:bodyPr wrap="square" rtlCol="0">
            <a:spAutoFit/>
          </a:bodyPr>
          <a:lstStyle/>
          <a:p>
            <a:r>
              <a:rPr lang="en-GB" sz="1200" dirty="0">
                <a:solidFill>
                  <a:schemeClr val="tx1">
                    <a:lumMod val="50000"/>
                    <a:lumOff val="50000"/>
                  </a:schemeClr>
                </a:solidFill>
                <a:latin typeface="Franklin Gothic Medium Cond" panose="020B0606030402020204" pitchFamily="34" charset="0"/>
              </a:rPr>
              <a:t>Table 1. Host-virus linkages of the most representative and conserved groups containing viral contigs </a:t>
            </a:r>
          </a:p>
        </p:txBody>
      </p:sp>
      <p:sp>
        <p:nvSpPr>
          <p:cNvPr id="619" name="CuadroTexto 618">
            <a:extLst>
              <a:ext uri="{FF2B5EF4-FFF2-40B4-BE49-F238E27FC236}">
                <a16:creationId xmlns:a16="http://schemas.microsoft.com/office/drawing/2014/main" id="{F33ABEC4-BAF1-489A-F5EF-3890144CBBFC}"/>
              </a:ext>
            </a:extLst>
          </p:cNvPr>
          <p:cNvSpPr txBox="1"/>
          <p:nvPr/>
        </p:nvSpPr>
        <p:spPr>
          <a:xfrm>
            <a:off x="18071065" y="19520011"/>
            <a:ext cx="6306348" cy="830997"/>
          </a:xfrm>
          <a:prstGeom prst="rect">
            <a:avLst/>
          </a:prstGeom>
          <a:noFill/>
        </p:spPr>
        <p:txBody>
          <a:bodyPr wrap="square" rtlCol="0">
            <a:spAutoFit/>
          </a:bodyPr>
          <a:lstStyle/>
          <a:p>
            <a:pPr algn="just"/>
            <a:r>
              <a:rPr lang="en-GB" sz="1200" dirty="0">
                <a:solidFill>
                  <a:schemeClr val="tx1">
                    <a:lumMod val="50000"/>
                    <a:lumOff val="50000"/>
                  </a:schemeClr>
                </a:solidFill>
                <a:latin typeface="Franklin Gothic Medium Cond" panose="020B0606030402020204" pitchFamily="34" charset="0"/>
              </a:rPr>
              <a:t>Table 2. Summary of the comparison of our contigs against </a:t>
            </a:r>
            <a:r>
              <a:rPr lang="en-GB" sz="1200" dirty="0" err="1">
                <a:solidFill>
                  <a:schemeClr val="tx1">
                    <a:lumMod val="50000"/>
                    <a:lumOff val="50000"/>
                  </a:schemeClr>
                </a:solidFill>
                <a:latin typeface="Franklin Gothic Medium Cond" panose="020B0606030402020204" pitchFamily="34" charset="0"/>
              </a:rPr>
              <a:t>RefSeq</a:t>
            </a:r>
            <a:r>
              <a:rPr lang="en-GB" sz="1200" dirty="0">
                <a:solidFill>
                  <a:schemeClr val="tx1">
                    <a:lumMod val="50000"/>
                    <a:lumOff val="50000"/>
                  </a:schemeClr>
                </a:solidFill>
                <a:latin typeface="Franklin Gothic Medium Cond" panose="020B0606030402020204" pitchFamily="34" charset="0"/>
              </a:rPr>
              <a:t> databases (157 NCLDV and 27 </a:t>
            </a:r>
            <a:r>
              <a:rPr lang="en-GB" sz="1200" dirty="0" err="1">
                <a:solidFill>
                  <a:schemeClr val="tx1">
                    <a:lumMod val="50000"/>
                    <a:lumOff val="50000"/>
                  </a:schemeClr>
                </a:solidFill>
                <a:latin typeface="Franklin Gothic Medium Cond" panose="020B0606030402020204" pitchFamily="34" charset="0"/>
              </a:rPr>
              <a:t>Lavidaviridae</a:t>
            </a:r>
            <a:r>
              <a:rPr lang="en-GB" sz="1200" dirty="0">
                <a:solidFill>
                  <a:schemeClr val="tx1">
                    <a:lumMod val="50000"/>
                    <a:lumOff val="50000"/>
                  </a:schemeClr>
                </a:solidFill>
                <a:latin typeface="Franklin Gothic Medium Cond" panose="020B0606030402020204" pitchFamily="34" charset="0"/>
              </a:rPr>
              <a:t> complete genomes) as well as with  GLUVAB3 collection (an uncultured virus database from more than 60 publications), showing how our virus sequences are considerably different from those in the reference databases. The low number of matches (query/subject), and low AAI and Matched CDS percentages </a:t>
            </a:r>
          </a:p>
        </p:txBody>
      </p:sp>
      <p:sp>
        <p:nvSpPr>
          <p:cNvPr id="1171" name="CuadroTexto 1170">
            <a:extLst>
              <a:ext uri="{FF2B5EF4-FFF2-40B4-BE49-F238E27FC236}">
                <a16:creationId xmlns:a16="http://schemas.microsoft.com/office/drawing/2014/main" id="{3B619268-11B1-BF45-9268-B238BA42C2F7}"/>
              </a:ext>
            </a:extLst>
          </p:cNvPr>
          <p:cNvSpPr txBox="1"/>
          <p:nvPr/>
        </p:nvSpPr>
        <p:spPr>
          <a:xfrm>
            <a:off x="7466691" y="20766334"/>
            <a:ext cx="303288" cy="369332"/>
          </a:xfrm>
          <a:prstGeom prst="rect">
            <a:avLst/>
          </a:prstGeom>
          <a:noFill/>
        </p:spPr>
        <p:txBody>
          <a:bodyPr wrap="none" rtlCol="0">
            <a:spAutoFit/>
          </a:bodyPr>
          <a:lstStyle/>
          <a:p>
            <a:r>
              <a:rPr lang="en-GB" b="1" dirty="0">
                <a:solidFill>
                  <a:srgbClr val="FF0000"/>
                </a:solidFill>
                <a:latin typeface="Franklin Gothic Medium Cond" panose="020B0606030402020204" pitchFamily="34" charset="0"/>
              </a:rPr>
              <a:t>*</a:t>
            </a:r>
            <a:endParaRPr lang="en-GB" dirty="0"/>
          </a:p>
        </p:txBody>
      </p:sp>
      <p:sp>
        <p:nvSpPr>
          <p:cNvPr id="621" name="CuadroTexto 620">
            <a:extLst>
              <a:ext uri="{FF2B5EF4-FFF2-40B4-BE49-F238E27FC236}">
                <a16:creationId xmlns:a16="http://schemas.microsoft.com/office/drawing/2014/main" id="{84C25359-F92C-120D-2713-4F9FBD7A51F9}"/>
              </a:ext>
            </a:extLst>
          </p:cNvPr>
          <p:cNvSpPr txBox="1"/>
          <p:nvPr/>
        </p:nvSpPr>
        <p:spPr>
          <a:xfrm>
            <a:off x="8766270" y="23928192"/>
            <a:ext cx="303288" cy="369332"/>
          </a:xfrm>
          <a:prstGeom prst="rect">
            <a:avLst/>
          </a:prstGeom>
          <a:noFill/>
        </p:spPr>
        <p:txBody>
          <a:bodyPr wrap="none" rtlCol="0">
            <a:spAutoFit/>
          </a:bodyPr>
          <a:lstStyle/>
          <a:p>
            <a:r>
              <a:rPr lang="en-GB" b="1" dirty="0">
                <a:solidFill>
                  <a:srgbClr val="FF0000"/>
                </a:solidFill>
                <a:latin typeface="Franklin Gothic Medium Cond" panose="020B0606030402020204" pitchFamily="34" charset="0"/>
              </a:rPr>
              <a:t>*</a:t>
            </a:r>
            <a:endParaRPr lang="en-GB" dirty="0"/>
          </a:p>
        </p:txBody>
      </p:sp>
      <p:sp>
        <p:nvSpPr>
          <p:cNvPr id="1173" name="Triángulo 1172">
            <a:extLst>
              <a:ext uri="{FF2B5EF4-FFF2-40B4-BE49-F238E27FC236}">
                <a16:creationId xmlns:a16="http://schemas.microsoft.com/office/drawing/2014/main" id="{49A35DFC-0401-2663-470D-43EFD8EB7F4B}"/>
              </a:ext>
            </a:extLst>
          </p:cNvPr>
          <p:cNvSpPr/>
          <p:nvPr/>
        </p:nvSpPr>
        <p:spPr>
          <a:xfrm rot="10800000">
            <a:off x="-83036" y="-148543"/>
            <a:ext cx="25523731" cy="1099635"/>
          </a:xfrm>
          <a:prstGeom prst="triangle">
            <a:avLst>
              <a:gd name="adj" fmla="val 100000"/>
            </a:avLst>
          </a:prstGeom>
          <a:solidFill>
            <a:srgbClr val="FCE599"/>
          </a:solidFill>
          <a:ln>
            <a:noFill/>
          </a:ln>
          <a:effectLst>
            <a:outerShdw blurRad="363845" dist="38100" dir="5400000" algn="t"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5" name="Triángulo 624">
            <a:extLst>
              <a:ext uri="{FF2B5EF4-FFF2-40B4-BE49-F238E27FC236}">
                <a16:creationId xmlns:a16="http://schemas.microsoft.com/office/drawing/2014/main" id="{925326B6-08BB-C788-7CC8-D42A59B06403}"/>
              </a:ext>
            </a:extLst>
          </p:cNvPr>
          <p:cNvSpPr/>
          <p:nvPr/>
        </p:nvSpPr>
        <p:spPr>
          <a:xfrm rot="10800000">
            <a:off x="-96915" y="-118581"/>
            <a:ext cx="25296889" cy="1470786"/>
          </a:xfrm>
          <a:prstGeom prst="triangle">
            <a:avLst>
              <a:gd name="adj" fmla="val 0"/>
            </a:avLst>
          </a:prstGeom>
          <a:solidFill>
            <a:srgbClr val="04A073"/>
          </a:solidFill>
          <a:ln>
            <a:noFill/>
          </a:ln>
          <a:effectLst>
            <a:outerShdw blurRad="363845" dist="38100" dir="5400000" algn="t" rotWithShape="0">
              <a:prstClr val="black">
                <a:alpha val="7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79" name="Gráfico 1178">
            <a:extLst>
              <a:ext uri="{FF2B5EF4-FFF2-40B4-BE49-F238E27FC236}">
                <a16:creationId xmlns:a16="http://schemas.microsoft.com/office/drawing/2014/main" id="{E61BC2A6-B8FD-4F19-2EBE-7C65AEA9088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888405" y="33112405"/>
            <a:ext cx="3370871" cy="878469"/>
          </a:xfrm>
          <a:prstGeom prst="rect">
            <a:avLst/>
          </a:prstGeom>
          <a:effectLst/>
        </p:spPr>
      </p:pic>
      <p:pic>
        <p:nvPicPr>
          <p:cNvPr id="1183" name="Gráfico 1182">
            <a:extLst>
              <a:ext uri="{FF2B5EF4-FFF2-40B4-BE49-F238E27FC236}">
                <a16:creationId xmlns:a16="http://schemas.microsoft.com/office/drawing/2014/main" id="{A9F332B3-2300-0183-ABBD-204170D50DB4}"/>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810500" y="33048880"/>
            <a:ext cx="2529896" cy="1030698"/>
          </a:xfrm>
          <a:prstGeom prst="rect">
            <a:avLst/>
          </a:prstGeom>
          <a:effectLst/>
        </p:spPr>
      </p:pic>
      <p:pic>
        <p:nvPicPr>
          <p:cNvPr id="794" name="Imagen 793">
            <a:extLst>
              <a:ext uri="{FF2B5EF4-FFF2-40B4-BE49-F238E27FC236}">
                <a16:creationId xmlns:a16="http://schemas.microsoft.com/office/drawing/2014/main" id="{9C1FA6C0-CF49-5B56-ACE2-624A9B3EDF4C}"/>
              </a:ext>
            </a:extLst>
          </p:cNvPr>
          <p:cNvPicPr>
            <a:picLocks noChangeAspect="1"/>
          </p:cNvPicPr>
          <p:nvPr/>
        </p:nvPicPr>
        <p:blipFill>
          <a:blip r:embed="rId14"/>
          <a:stretch>
            <a:fillRect/>
          </a:stretch>
        </p:blipFill>
        <p:spPr>
          <a:xfrm>
            <a:off x="21556515" y="32923086"/>
            <a:ext cx="1242681" cy="1257106"/>
          </a:xfrm>
          <a:prstGeom prst="rect">
            <a:avLst/>
          </a:prstGeom>
        </p:spPr>
      </p:pic>
      <p:sp>
        <p:nvSpPr>
          <p:cNvPr id="1184" name="CuadroTexto 1183">
            <a:extLst>
              <a:ext uri="{FF2B5EF4-FFF2-40B4-BE49-F238E27FC236}">
                <a16:creationId xmlns:a16="http://schemas.microsoft.com/office/drawing/2014/main" id="{54116931-3F04-10EC-282B-6E6CB44B455F}"/>
              </a:ext>
            </a:extLst>
          </p:cNvPr>
          <p:cNvSpPr txBox="1"/>
          <p:nvPr/>
        </p:nvSpPr>
        <p:spPr>
          <a:xfrm>
            <a:off x="18520634" y="30107748"/>
            <a:ext cx="5810401" cy="2631490"/>
          </a:xfrm>
          <a:prstGeom prst="rect">
            <a:avLst/>
          </a:prstGeom>
          <a:noFill/>
        </p:spPr>
        <p:txBody>
          <a:bodyPr wrap="square" rtlCol="0">
            <a:spAutoFit/>
          </a:bodyPr>
          <a:lstStyle/>
          <a:p>
            <a:pPr marL="342900" indent="-342900" algn="just">
              <a:buFont typeface="+mj-lt"/>
              <a:buAutoNum type="arabicPeriod"/>
            </a:pPr>
            <a:r>
              <a:rPr lang="en-GB" sz="1100" dirty="0" err="1"/>
              <a:t>Moniruzzaman</a:t>
            </a:r>
            <a:r>
              <a:rPr lang="en-GB" sz="1100" dirty="0"/>
              <a:t>, M., Martinez-Gutierrez, C. A., </a:t>
            </a:r>
            <a:r>
              <a:rPr lang="en-GB" sz="1100" dirty="0" err="1"/>
              <a:t>Weinheimer</a:t>
            </a:r>
            <a:r>
              <a:rPr lang="en-GB" sz="1100" dirty="0"/>
              <a:t>, A. R., &amp; Aylward, F. O. (2020). Dynamic genome evolution and complex </a:t>
            </a:r>
            <a:r>
              <a:rPr lang="en-GB" sz="1100" dirty="0" err="1"/>
              <a:t>virocell</a:t>
            </a:r>
            <a:r>
              <a:rPr lang="en-GB" sz="1100" dirty="0"/>
              <a:t> metabolism of globally-distributed giant viruses. </a:t>
            </a:r>
            <a:r>
              <a:rPr lang="en-GB" sz="1100" i="1" dirty="0"/>
              <a:t>Nature Communications</a:t>
            </a:r>
            <a:r>
              <a:rPr lang="en-GB" sz="1100" dirty="0"/>
              <a:t>, </a:t>
            </a:r>
            <a:r>
              <a:rPr lang="en-GB" sz="1100" i="1" dirty="0"/>
              <a:t>11</a:t>
            </a:r>
            <a:r>
              <a:rPr lang="en-GB" sz="1100" dirty="0"/>
              <a:t>(1710), 1–11. </a:t>
            </a:r>
            <a:r>
              <a:rPr lang="en-GB" sz="1100" dirty="0">
                <a:hlinkClick r:id="rId15"/>
              </a:rPr>
              <a:t>https://doi.org/10.1038/S41467-020-15507-2</a:t>
            </a:r>
            <a:endParaRPr lang="en-GB" sz="1100" dirty="0"/>
          </a:p>
          <a:p>
            <a:pPr marL="342900" indent="-342900" algn="just">
              <a:buFont typeface="+mj-lt"/>
              <a:buAutoNum type="arabicPeriod"/>
            </a:pPr>
            <a:endParaRPr lang="en-GB" sz="1100" dirty="0"/>
          </a:p>
          <a:p>
            <a:pPr marL="342900" indent="-342900" algn="just">
              <a:buFont typeface="+mj-lt"/>
              <a:buAutoNum type="arabicPeriod"/>
            </a:pPr>
            <a:r>
              <a:rPr lang="en-GB" sz="1100" dirty="0" err="1"/>
              <a:t>Paez</a:t>
            </a:r>
            <a:r>
              <a:rPr lang="en-GB" sz="1100" dirty="0"/>
              <a:t>-Espino, D., Zhou, J., Roux, S., </a:t>
            </a:r>
            <a:r>
              <a:rPr lang="en-GB" sz="1100" dirty="0" err="1"/>
              <a:t>Nayfach</a:t>
            </a:r>
            <a:r>
              <a:rPr lang="en-GB" sz="1100" dirty="0"/>
              <a:t>, S., Pavlopoulos, G. A., Schulz, F., McMahon, K. D., Walsh, D., </a:t>
            </a:r>
            <a:r>
              <a:rPr lang="en-GB" sz="1100" dirty="0" err="1"/>
              <a:t>Woyke</a:t>
            </a:r>
            <a:r>
              <a:rPr lang="en-GB" sz="1100" dirty="0"/>
              <a:t>, T., Ivanova, N. N., </a:t>
            </a:r>
            <a:r>
              <a:rPr lang="en-GB" sz="1100" dirty="0" err="1"/>
              <a:t>Eloe-Fadrosh</a:t>
            </a:r>
            <a:r>
              <a:rPr lang="en-GB" sz="1100" dirty="0"/>
              <a:t>, E. A., </a:t>
            </a:r>
            <a:r>
              <a:rPr lang="en-GB" sz="1100" dirty="0" err="1"/>
              <a:t>Tringe</a:t>
            </a:r>
            <a:r>
              <a:rPr lang="en-GB" sz="1100" dirty="0"/>
              <a:t>, S. G., &amp; </a:t>
            </a:r>
            <a:r>
              <a:rPr lang="en-GB" sz="1100" dirty="0" err="1"/>
              <a:t>Kyrpides</a:t>
            </a:r>
            <a:r>
              <a:rPr lang="en-GB" sz="1100" dirty="0"/>
              <a:t>, N. C. (2019). Diversity, evolution, and classification of virophages uncovered through global metagenomics. </a:t>
            </a:r>
            <a:r>
              <a:rPr lang="en-GB" sz="1100" i="1" dirty="0"/>
              <a:t>Microbiome</a:t>
            </a:r>
            <a:r>
              <a:rPr lang="en-GB" sz="1100" dirty="0"/>
              <a:t>, </a:t>
            </a:r>
            <a:r>
              <a:rPr lang="en-GB" sz="1100" i="1" dirty="0"/>
              <a:t>7</a:t>
            </a:r>
            <a:r>
              <a:rPr lang="en-GB" sz="1100" dirty="0"/>
              <a:t>(1), 1–14. </a:t>
            </a:r>
            <a:r>
              <a:rPr lang="en-GB" sz="1100" dirty="0">
                <a:hlinkClick r:id="rId16"/>
              </a:rPr>
              <a:t>https://doi.org/10.1186/s40168-019-0768-5</a:t>
            </a:r>
            <a:r>
              <a:rPr lang="en-GB" sz="1100" dirty="0"/>
              <a:t> </a:t>
            </a:r>
          </a:p>
          <a:p>
            <a:pPr marL="342900" indent="-342900" algn="just">
              <a:buFont typeface="+mj-lt"/>
              <a:buAutoNum type="arabicPeriod"/>
            </a:pPr>
            <a:endParaRPr lang="en-GB" sz="1100" dirty="0"/>
          </a:p>
          <a:p>
            <a:pPr marL="342900" indent="-342900" algn="just">
              <a:buFont typeface="+mj-lt"/>
              <a:buAutoNum type="arabicPeriod"/>
            </a:pPr>
            <a:r>
              <a:rPr lang="en-GB" sz="1100" dirty="0"/>
              <a:t>Schulz, F., Roux, S., </a:t>
            </a:r>
            <a:r>
              <a:rPr lang="en-GB" sz="1100" dirty="0" err="1"/>
              <a:t>Paez</a:t>
            </a:r>
            <a:r>
              <a:rPr lang="en-GB" sz="1100" dirty="0"/>
              <a:t>-Espino, D., </a:t>
            </a:r>
            <a:r>
              <a:rPr lang="en-GB" sz="1100" dirty="0" err="1"/>
              <a:t>Jungbluth</a:t>
            </a:r>
            <a:r>
              <a:rPr lang="en-GB" sz="1100" dirty="0"/>
              <a:t>, S., Walsh, D. A., </a:t>
            </a:r>
            <a:r>
              <a:rPr lang="en-GB" sz="1100" dirty="0" err="1"/>
              <a:t>Denef</a:t>
            </a:r>
            <a:r>
              <a:rPr lang="en-GB" sz="1100" dirty="0"/>
              <a:t>, V. J., McMahon, K. D., Konstantinidis, K. T., </a:t>
            </a:r>
            <a:r>
              <a:rPr lang="en-GB" sz="1100" dirty="0" err="1"/>
              <a:t>Eloe-Fadrosh</a:t>
            </a:r>
            <a:r>
              <a:rPr lang="en-GB" sz="1100" dirty="0"/>
              <a:t>, E. A., </a:t>
            </a:r>
            <a:r>
              <a:rPr lang="en-GB" sz="1100" dirty="0" err="1"/>
              <a:t>Kyrpides</a:t>
            </a:r>
            <a:r>
              <a:rPr lang="en-GB" sz="1100" dirty="0"/>
              <a:t>, N. C., &amp; </a:t>
            </a:r>
            <a:r>
              <a:rPr lang="en-GB" sz="1100" dirty="0" err="1"/>
              <a:t>Woyke</a:t>
            </a:r>
            <a:r>
              <a:rPr lang="en-GB" sz="1100" dirty="0"/>
              <a:t>, T. (2020). Giant virus diversity and host interactions through global metagenomics. </a:t>
            </a:r>
            <a:r>
              <a:rPr lang="en-GB" sz="1100" i="1" dirty="0"/>
              <a:t>Nature</a:t>
            </a:r>
            <a:r>
              <a:rPr lang="en-GB" sz="1100" dirty="0"/>
              <a:t>, </a:t>
            </a:r>
            <a:r>
              <a:rPr lang="en-GB" sz="1100" i="1" dirty="0"/>
              <a:t>578</a:t>
            </a:r>
            <a:r>
              <a:rPr lang="en-GB" sz="1100" dirty="0"/>
              <a:t>(7795), 432–436. </a:t>
            </a:r>
            <a:r>
              <a:rPr lang="en-GB" sz="1100" dirty="0">
                <a:hlinkClick r:id="rId17"/>
              </a:rPr>
              <a:t>https://doi.org/10.1038/S41586-020-1957-X</a:t>
            </a:r>
            <a:endParaRPr lang="en-GB" sz="1100" dirty="0"/>
          </a:p>
          <a:p>
            <a:pPr algn="just"/>
            <a:endParaRPr lang="en-GB" sz="1100" dirty="0"/>
          </a:p>
        </p:txBody>
      </p:sp>
      <p:pic>
        <p:nvPicPr>
          <p:cNvPr id="1186" name="Gráfico 1185">
            <a:extLst>
              <a:ext uri="{FF2B5EF4-FFF2-40B4-BE49-F238E27FC236}">
                <a16:creationId xmlns:a16="http://schemas.microsoft.com/office/drawing/2014/main" id="{FB5B3289-1669-2368-57D4-15A755E10F68}"/>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3926448" y="33201683"/>
            <a:ext cx="3667117" cy="733423"/>
          </a:xfrm>
          <a:prstGeom prst="rect">
            <a:avLst/>
          </a:prstGeom>
        </p:spPr>
      </p:pic>
      <p:grpSp>
        <p:nvGrpSpPr>
          <p:cNvPr id="512" name="Grupo 511">
            <a:extLst>
              <a:ext uri="{FF2B5EF4-FFF2-40B4-BE49-F238E27FC236}">
                <a16:creationId xmlns:a16="http://schemas.microsoft.com/office/drawing/2014/main" id="{9E0DCB79-87B0-E80D-39C8-B21431942AD4}"/>
              </a:ext>
            </a:extLst>
          </p:cNvPr>
          <p:cNvGrpSpPr/>
          <p:nvPr/>
        </p:nvGrpSpPr>
        <p:grpSpPr>
          <a:xfrm>
            <a:off x="8404640" y="24706147"/>
            <a:ext cx="9389085" cy="3655032"/>
            <a:chOff x="16298223" y="19035892"/>
            <a:chExt cx="8210720" cy="3039116"/>
          </a:xfrm>
        </p:grpSpPr>
        <p:grpSp>
          <p:nvGrpSpPr>
            <p:cNvPr id="951" name="Grupo 950">
              <a:extLst>
                <a:ext uri="{FF2B5EF4-FFF2-40B4-BE49-F238E27FC236}">
                  <a16:creationId xmlns:a16="http://schemas.microsoft.com/office/drawing/2014/main" id="{BE6787AB-4EC7-7E95-6ECB-CAE11B9558D2}"/>
                </a:ext>
              </a:extLst>
            </p:cNvPr>
            <p:cNvGrpSpPr/>
            <p:nvPr/>
          </p:nvGrpSpPr>
          <p:grpSpPr>
            <a:xfrm>
              <a:off x="20650279" y="21141758"/>
              <a:ext cx="3813553" cy="933250"/>
              <a:chOff x="62016" y="1820463"/>
              <a:chExt cx="4702338" cy="1150751"/>
            </a:xfrm>
          </p:grpSpPr>
          <p:sp>
            <p:nvSpPr>
              <p:cNvPr id="1208" name="CuadroTexto 1207">
                <a:extLst>
                  <a:ext uri="{FF2B5EF4-FFF2-40B4-BE49-F238E27FC236}">
                    <a16:creationId xmlns:a16="http://schemas.microsoft.com/office/drawing/2014/main" id="{B1928AA7-A8FB-B8E8-A728-B9126F9DA3E2}"/>
                  </a:ext>
                </a:extLst>
              </p:cNvPr>
              <p:cNvSpPr txBox="1"/>
              <p:nvPr/>
            </p:nvSpPr>
            <p:spPr>
              <a:xfrm>
                <a:off x="2788973" y="2051719"/>
                <a:ext cx="1526635" cy="252444"/>
              </a:xfrm>
              <a:prstGeom prst="rect">
                <a:avLst/>
              </a:prstGeom>
              <a:noFill/>
            </p:spPr>
            <p:txBody>
              <a:bodyPr wrap="none" rtlCol="0">
                <a:spAutoFit/>
              </a:bodyPr>
              <a:lstStyle/>
              <a:p>
                <a:r>
                  <a:rPr lang="en-GB" sz="1000" dirty="0">
                    <a:solidFill>
                      <a:schemeClr val="tx1">
                        <a:lumMod val="50000"/>
                        <a:lumOff val="50000"/>
                      </a:schemeClr>
                    </a:solidFill>
                    <a:latin typeface="Franklin Gothic Medium Cond" panose="020B0606030402020204" pitchFamily="34" charset="0"/>
                  </a:rPr>
                  <a:t>-   Dihydrofolate reductase</a:t>
                </a:r>
              </a:p>
            </p:txBody>
          </p:sp>
          <p:grpSp>
            <p:nvGrpSpPr>
              <p:cNvPr id="1209" name="Grupo 1208">
                <a:extLst>
                  <a:ext uri="{FF2B5EF4-FFF2-40B4-BE49-F238E27FC236}">
                    <a16:creationId xmlns:a16="http://schemas.microsoft.com/office/drawing/2014/main" id="{9038A730-44C8-DB4B-6B94-DEE045477029}"/>
                  </a:ext>
                </a:extLst>
              </p:cNvPr>
              <p:cNvGrpSpPr/>
              <p:nvPr/>
            </p:nvGrpSpPr>
            <p:grpSpPr>
              <a:xfrm>
                <a:off x="62016" y="1854370"/>
                <a:ext cx="2639599" cy="1093592"/>
                <a:chOff x="1973914" y="4372231"/>
                <a:chExt cx="5323199" cy="2205412"/>
              </a:xfrm>
            </p:grpSpPr>
            <p:sp>
              <p:nvSpPr>
                <p:cNvPr id="1214" name="Rectángulo 1213">
                  <a:extLst>
                    <a:ext uri="{FF2B5EF4-FFF2-40B4-BE49-F238E27FC236}">
                      <a16:creationId xmlns:a16="http://schemas.microsoft.com/office/drawing/2014/main" id="{CD250227-8826-5123-D73C-4DAEBD4F1690}"/>
                    </a:ext>
                  </a:extLst>
                </p:cNvPr>
                <p:cNvSpPr/>
                <p:nvPr/>
              </p:nvSpPr>
              <p:spPr>
                <a:xfrm>
                  <a:off x="2293093" y="4372231"/>
                  <a:ext cx="3102563" cy="572733"/>
                </a:xfrm>
                <a:prstGeom prst="rect">
                  <a:avLst/>
                </a:prstGeom>
              </p:spPr>
              <p:txBody>
                <a:bodyPr wrap="none">
                  <a:spAutoFit/>
                </a:bodyPr>
                <a:lstStyle/>
                <a:p>
                  <a:r>
                    <a:rPr lang="en-GB" sz="1200" dirty="0">
                      <a:latin typeface="Franklin Gothic Medium Cond" panose="020B0606030402020204" pitchFamily="34" charset="0"/>
                    </a:rPr>
                    <a:t>Replication and repair</a:t>
                  </a:r>
                </a:p>
              </p:txBody>
            </p:sp>
            <p:sp>
              <p:nvSpPr>
                <p:cNvPr id="1215" name="Flecha derecha 1214">
                  <a:extLst>
                    <a:ext uri="{FF2B5EF4-FFF2-40B4-BE49-F238E27FC236}">
                      <a16:creationId xmlns:a16="http://schemas.microsoft.com/office/drawing/2014/main" id="{B61A04BF-FA7B-1B64-3C18-72E1C5306F22}"/>
                    </a:ext>
                  </a:extLst>
                </p:cNvPr>
                <p:cNvSpPr/>
                <p:nvPr/>
              </p:nvSpPr>
              <p:spPr>
                <a:xfrm rot="10800000" flipH="1" flipV="1">
                  <a:off x="1976811" y="4521966"/>
                  <a:ext cx="369284" cy="356808"/>
                </a:xfrm>
                <a:prstGeom prst="rightArrow">
                  <a:avLst/>
                </a:prstGeom>
                <a:solidFill>
                  <a:srgbClr val="F03C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Franklin Gothic Medium Cond" panose="020B0606030402020204" pitchFamily="34" charset="0"/>
                  </a:endParaRPr>
                </a:p>
              </p:txBody>
            </p:sp>
            <p:sp>
              <p:nvSpPr>
                <p:cNvPr id="1216" name="Flecha derecha 1215">
                  <a:extLst>
                    <a:ext uri="{FF2B5EF4-FFF2-40B4-BE49-F238E27FC236}">
                      <a16:creationId xmlns:a16="http://schemas.microsoft.com/office/drawing/2014/main" id="{725DD59A-07B7-8E42-93D3-89BA00EBF6AA}"/>
                    </a:ext>
                  </a:extLst>
                </p:cNvPr>
                <p:cNvSpPr/>
                <p:nvPr/>
              </p:nvSpPr>
              <p:spPr>
                <a:xfrm rot="10800000" flipH="1" flipV="1">
                  <a:off x="1973914" y="5731745"/>
                  <a:ext cx="369286" cy="356808"/>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highlight>
                      <a:srgbClr val="ACDDA4"/>
                    </a:highlight>
                    <a:latin typeface="Franklin Gothic Medium Cond" panose="020B0606030402020204" pitchFamily="34" charset="0"/>
                  </a:endParaRPr>
                </a:p>
              </p:txBody>
            </p:sp>
            <p:sp>
              <p:nvSpPr>
                <p:cNvPr id="1217" name="CuadroTexto 1216">
                  <a:extLst>
                    <a:ext uri="{FF2B5EF4-FFF2-40B4-BE49-F238E27FC236}">
                      <a16:creationId xmlns:a16="http://schemas.microsoft.com/office/drawing/2014/main" id="{AD8D0C48-F537-13C7-BE14-7B50F568933A}"/>
                    </a:ext>
                  </a:extLst>
                </p:cNvPr>
                <p:cNvSpPr txBox="1"/>
                <p:nvPr/>
              </p:nvSpPr>
              <p:spPr>
                <a:xfrm>
                  <a:off x="2296570" y="5611495"/>
                  <a:ext cx="1981229" cy="572733"/>
                </a:xfrm>
                <a:prstGeom prst="rect">
                  <a:avLst/>
                </a:prstGeom>
                <a:noFill/>
              </p:spPr>
              <p:txBody>
                <a:bodyPr wrap="none" rtlCol="0">
                  <a:spAutoFit/>
                </a:bodyPr>
                <a:lstStyle/>
                <a:p>
                  <a:r>
                    <a:rPr lang="en-GB" sz="1200" dirty="0">
                      <a:latin typeface="Franklin Gothic Medium Cond" panose="020B0606030402020204" pitchFamily="34" charset="0"/>
                    </a:rPr>
                    <a:t>Transcription</a:t>
                  </a:r>
                </a:p>
              </p:txBody>
            </p:sp>
            <p:sp>
              <p:nvSpPr>
                <p:cNvPr id="1218" name="Flecha derecha 1217">
                  <a:extLst>
                    <a:ext uri="{FF2B5EF4-FFF2-40B4-BE49-F238E27FC236}">
                      <a16:creationId xmlns:a16="http://schemas.microsoft.com/office/drawing/2014/main" id="{549AFBB7-59C0-43D0-4C9A-31D5DC2AFB82}"/>
                    </a:ext>
                  </a:extLst>
                </p:cNvPr>
                <p:cNvSpPr/>
                <p:nvPr/>
              </p:nvSpPr>
              <p:spPr>
                <a:xfrm rot="10800000" flipH="1" flipV="1">
                  <a:off x="1973914" y="4920092"/>
                  <a:ext cx="369286" cy="356808"/>
                </a:xfrm>
                <a:prstGeom prst="rightArrow">
                  <a:avLst/>
                </a:prstGeom>
                <a:solidFill>
                  <a:srgbClr val="ED6B5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highlight>
                      <a:srgbClr val="ACDDA4"/>
                    </a:highlight>
                    <a:latin typeface="Franklin Gothic Medium Cond" panose="020B0606030402020204" pitchFamily="34" charset="0"/>
                  </a:endParaRPr>
                </a:p>
              </p:txBody>
            </p:sp>
            <p:sp>
              <p:nvSpPr>
                <p:cNvPr id="1219" name="CuadroTexto 1218">
                  <a:extLst>
                    <a:ext uri="{FF2B5EF4-FFF2-40B4-BE49-F238E27FC236}">
                      <a16:creationId xmlns:a16="http://schemas.microsoft.com/office/drawing/2014/main" id="{5C328877-619B-F50F-2923-D24EAFC304F8}"/>
                    </a:ext>
                  </a:extLst>
                </p:cNvPr>
                <p:cNvSpPr txBox="1"/>
                <p:nvPr/>
              </p:nvSpPr>
              <p:spPr>
                <a:xfrm>
                  <a:off x="2289175" y="4794349"/>
                  <a:ext cx="5007938" cy="572733"/>
                </a:xfrm>
                <a:prstGeom prst="rect">
                  <a:avLst/>
                </a:prstGeom>
                <a:noFill/>
              </p:spPr>
              <p:txBody>
                <a:bodyPr wrap="none" rtlCol="0">
                  <a:spAutoFit/>
                </a:bodyPr>
                <a:lstStyle/>
                <a:p>
                  <a:r>
                    <a:rPr lang="en-GB" sz="1200" dirty="0">
                      <a:latin typeface="Franklin Gothic Medium Cond" panose="020B0606030402020204" pitchFamily="34" charset="0"/>
                    </a:rPr>
                    <a:t>Metabolism of cofactors and vitamins</a:t>
                  </a:r>
                </a:p>
              </p:txBody>
            </p:sp>
            <p:sp>
              <p:nvSpPr>
                <p:cNvPr id="1220" name="Flecha derecha 1219">
                  <a:extLst>
                    <a:ext uri="{FF2B5EF4-FFF2-40B4-BE49-F238E27FC236}">
                      <a16:creationId xmlns:a16="http://schemas.microsoft.com/office/drawing/2014/main" id="{CF763FAE-DADC-B525-A3C7-BD07490DA8D9}"/>
                    </a:ext>
                  </a:extLst>
                </p:cNvPr>
                <p:cNvSpPr/>
                <p:nvPr/>
              </p:nvSpPr>
              <p:spPr>
                <a:xfrm rot="10800000" flipH="1" flipV="1">
                  <a:off x="1973914" y="5327964"/>
                  <a:ext cx="369286" cy="356808"/>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highlight>
                      <a:srgbClr val="ACDDA4"/>
                    </a:highlight>
                    <a:latin typeface="Franklin Gothic Medium Cond" panose="020B0606030402020204" pitchFamily="34" charset="0"/>
                  </a:endParaRPr>
                </a:p>
              </p:txBody>
            </p:sp>
            <p:sp>
              <p:nvSpPr>
                <p:cNvPr id="1221" name="CuadroTexto 1220">
                  <a:extLst>
                    <a:ext uri="{FF2B5EF4-FFF2-40B4-BE49-F238E27FC236}">
                      <a16:creationId xmlns:a16="http://schemas.microsoft.com/office/drawing/2014/main" id="{CF10E4E9-A7AB-9691-2811-853FC7A44C7F}"/>
                    </a:ext>
                  </a:extLst>
                </p:cNvPr>
                <p:cNvSpPr txBox="1"/>
                <p:nvPr/>
              </p:nvSpPr>
              <p:spPr>
                <a:xfrm>
                  <a:off x="2296570" y="5205461"/>
                  <a:ext cx="3582916" cy="572733"/>
                </a:xfrm>
                <a:prstGeom prst="rect">
                  <a:avLst/>
                </a:prstGeom>
                <a:noFill/>
              </p:spPr>
              <p:txBody>
                <a:bodyPr wrap="none" rtlCol="0">
                  <a:spAutoFit/>
                </a:bodyPr>
                <a:lstStyle/>
                <a:p>
                  <a:r>
                    <a:rPr lang="en-GB" sz="1200" dirty="0">
                      <a:latin typeface="Franklin Gothic Medium Cond" panose="020B0606030402020204" pitchFamily="34" charset="0"/>
                    </a:rPr>
                    <a:t>Carbohydrate metabolism</a:t>
                  </a:r>
                </a:p>
              </p:txBody>
            </p:sp>
            <p:sp>
              <p:nvSpPr>
                <p:cNvPr id="1222" name="Flecha derecha 1221">
                  <a:extLst>
                    <a:ext uri="{FF2B5EF4-FFF2-40B4-BE49-F238E27FC236}">
                      <a16:creationId xmlns:a16="http://schemas.microsoft.com/office/drawing/2014/main" id="{D75C4528-0ABA-4A56-6093-B9F1D658DFFB}"/>
                    </a:ext>
                  </a:extLst>
                </p:cNvPr>
                <p:cNvSpPr/>
                <p:nvPr/>
              </p:nvSpPr>
              <p:spPr>
                <a:xfrm rot="10800000" flipH="1" flipV="1">
                  <a:off x="1981839" y="6136722"/>
                  <a:ext cx="369283" cy="356808"/>
                </a:xfrm>
                <a:prstGeom prst="rightArrow">
                  <a:avLst/>
                </a:prstGeom>
                <a:solidFill>
                  <a:srgbClr val="4BB0A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latin typeface="Franklin Gothic Medium Cond" panose="020B0606030402020204" pitchFamily="34" charset="0"/>
                  </a:endParaRPr>
                </a:p>
              </p:txBody>
            </p:sp>
            <p:sp>
              <p:nvSpPr>
                <p:cNvPr id="1223" name="CuadroTexto 1222">
                  <a:extLst>
                    <a:ext uri="{FF2B5EF4-FFF2-40B4-BE49-F238E27FC236}">
                      <a16:creationId xmlns:a16="http://schemas.microsoft.com/office/drawing/2014/main" id="{C9910DC1-154D-BCE1-E2F7-F35C5E931E65}"/>
                    </a:ext>
                  </a:extLst>
                </p:cNvPr>
                <p:cNvSpPr txBox="1"/>
                <p:nvPr/>
              </p:nvSpPr>
              <p:spPr>
                <a:xfrm>
                  <a:off x="2322333" y="6004910"/>
                  <a:ext cx="1769568" cy="572733"/>
                </a:xfrm>
                <a:prstGeom prst="rect">
                  <a:avLst/>
                </a:prstGeom>
                <a:noFill/>
              </p:spPr>
              <p:txBody>
                <a:bodyPr wrap="none" rtlCol="0">
                  <a:spAutoFit/>
                </a:bodyPr>
                <a:lstStyle/>
                <a:p>
                  <a:r>
                    <a:rPr lang="en-GB" sz="1200" dirty="0">
                      <a:latin typeface="Franklin Gothic Medium Cond" panose="020B0606030402020204" pitchFamily="34" charset="0"/>
                    </a:rPr>
                    <a:t>Cell growth</a:t>
                  </a:r>
                </a:p>
              </p:txBody>
            </p:sp>
          </p:grpSp>
          <p:sp>
            <p:nvSpPr>
              <p:cNvPr id="1210" name="CuadroTexto 1209">
                <a:extLst>
                  <a:ext uri="{FF2B5EF4-FFF2-40B4-BE49-F238E27FC236}">
                    <a16:creationId xmlns:a16="http://schemas.microsoft.com/office/drawing/2014/main" id="{8713A7F0-FA8A-4B5C-D2DC-086912F533F7}"/>
                  </a:ext>
                </a:extLst>
              </p:cNvPr>
              <p:cNvSpPr txBox="1"/>
              <p:nvPr/>
            </p:nvSpPr>
            <p:spPr>
              <a:xfrm>
                <a:off x="1789472" y="1820463"/>
                <a:ext cx="2031366" cy="268222"/>
              </a:xfrm>
              <a:prstGeom prst="rect">
                <a:avLst/>
              </a:prstGeom>
              <a:noFill/>
            </p:spPr>
            <p:txBody>
              <a:bodyPr wrap="none" rtlCol="0">
                <a:spAutoFit/>
              </a:bodyPr>
              <a:lstStyle/>
              <a:p>
                <a:r>
                  <a:rPr lang="en-GB" sz="800" dirty="0">
                    <a:solidFill>
                      <a:schemeClr val="tx1">
                        <a:lumMod val="50000"/>
                        <a:lumOff val="50000"/>
                      </a:schemeClr>
                    </a:solidFill>
                    <a:latin typeface="Franklin Gothic Medium Cond" panose="020B0606030402020204" pitchFamily="34" charset="0"/>
                  </a:rPr>
                  <a:t>-   </a:t>
                </a:r>
                <a:r>
                  <a:rPr lang="en-GB" sz="1050" dirty="0">
                    <a:solidFill>
                      <a:schemeClr val="tx1">
                        <a:lumMod val="50000"/>
                        <a:lumOff val="50000"/>
                      </a:schemeClr>
                    </a:solidFill>
                    <a:latin typeface="Franklin Gothic Medium Cond" panose="020B0606030402020204" pitchFamily="34" charset="0"/>
                  </a:rPr>
                  <a:t>Helicases and  Topoisomerases</a:t>
                </a:r>
              </a:p>
            </p:txBody>
          </p:sp>
          <p:sp>
            <p:nvSpPr>
              <p:cNvPr id="1211" name="CuadroTexto 1210">
                <a:extLst>
                  <a:ext uri="{FF2B5EF4-FFF2-40B4-BE49-F238E27FC236}">
                    <a16:creationId xmlns:a16="http://schemas.microsoft.com/office/drawing/2014/main" id="{8FC02B6E-0930-E021-F366-CBE195A522C4}"/>
                  </a:ext>
                </a:extLst>
              </p:cNvPr>
              <p:cNvSpPr txBox="1"/>
              <p:nvPr/>
            </p:nvSpPr>
            <p:spPr>
              <a:xfrm>
                <a:off x="1180753" y="2495478"/>
                <a:ext cx="1416010" cy="252444"/>
              </a:xfrm>
              <a:prstGeom prst="rect">
                <a:avLst/>
              </a:prstGeom>
              <a:noFill/>
            </p:spPr>
            <p:txBody>
              <a:bodyPr wrap="none" rtlCol="0">
                <a:spAutoFit/>
              </a:bodyPr>
              <a:lstStyle/>
              <a:p>
                <a:r>
                  <a:rPr lang="en-GB" sz="1000" dirty="0">
                    <a:solidFill>
                      <a:schemeClr val="tx1">
                        <a:lumMod val="50000"/>
                        <a:lumOff val="50000"/>
                      </a:schemeClr>
                    </a:solidFill>
                    <a:latin typeface="Franklin Gothic Medium Cond" panose="020B0606030402020204" pitchFamily="34" charset="0"/>
                  </a:rPr>
                  <a:t>- DNA-directed RNA pol</a:t>
                </a:r>
              </a:p>
            </p:txBody>
          </p:sp>
          <p:sp>
            <p:nvSpPr>
              <p:cNvPr id="1212" name="CuadroTexto 1211">
                <a:extLst>
                  <a:ext uri="{FF2B5EF4-FFF2-40B4-BE49-F238E27FC236}">
                    <a16:creationId xmlns:a16="http://schemas.microsoft.com/office/drawing/2014/main" id="{5E41DBAE-7533-A7CA-463E-81664F24CA2F}"/>
                  </a:ext>
                </a:extLst>
              </p:cNvPr>
              <p:cNvSpPr txBox="1"/>
              <p:nvPr/>
            </p:nvSpPr>
            <p:spPr>
              <a:xfrm>
                <a:off x="1074264" y="2718770"/>
                <a:ext cx="2532639" cy="252444"/>
              </a:xfrm>
              <a:prstGeom prst="rect">
                <a:avLst/>
              </a:prstGeom>
              <a:noFill/>
            </p:spPr>
            <p:txBody>
              <a:bodyPr wrap="none" rtlCol="0">
                <a:spAutoFit/>
              </a:bodyPr>
              <a:lstStyle/>
              <a:p>
                <a:r>
                  <a:rPr lang="en-GB" sz="1000" dirty="0">
                    <a:solidFill>
                      <a:schemeClr val="tx1">
                        <a:lumMod val="50000"/>
                        <a:lumOff val="50000"/>
                      </a:schemeClr>
                    </a:solidFill>
                    <a:latin typeface="Franklin Gothic Medium Cond" panose="020B0606030402020204" pitchFamily="34" charset="0"/>
                  </a:rPr>
                  <a:t>-   ATPases (AAA) and ABC transporter proteins</a:t>
                </a:r>
              </a:p>
            </p:txBody>
          </p:sp>
          <p:sp>
            <p:nvSpPr>
              <p:cNvPr id="1213" name="CuadroTexto 1212">
                <a:extLst>
                  <a:ext uri="{FF2B5EF4-FFF2-40B4-BE49-F238E27FC236}">
                    <a16:creationId xmlns:a16="http://schemas.microsoft.com/office/drawing/2014/main" id="{B8240FAF-2802-B06E-8209-475221398EEF}"/>
                  </a:ext>
                </a:extLst>
              </p:cNvPr>
              <p:cNvSpPr txBox="1"/>
              <p:nvPr/>
            </p:nvSpPr>
            <p:spPr>
              <a:xfrm>
                <a:off x="2045035" y="2274529"/>
                <a:ext cx="2719319" cy="252444"/>
              </a:xfrm>
              <a:prstGeom prst="rect">
                <a:avLst/>
              </a:prstGeom>
              <a:noFill/>
            </p:spPr>
            <p:txBody>
              <a:bodyPr wrap="none" rtlCol="0">
                <a:spAutoFit/>
              </a:bodyPr>
              <a:lstStyle/>
              <a:p>
                <a:r>
                  <a:rPr lang="en-GB" sz="1000" dirty="0">
                    <a:solidFill>
                      <a:schemeClr val="tx1">
                        <a:lumMod val="50000"/>
                        <a:lumOff val="50000"/>
                      </a:schemeClr>
                    </a:solidFill>
                    <a:latin typeface="Franklin Gothic Medium Cond" panose="020B0606030402020204" pitchFamily="34" charset="0"/>
                  </a:rPr>
                  <a:t>-   Glycosyltransferases and  glucose dehydratases</a:t>
                </a:r>
              </a:p>
            </p:txBody>
          </p:sp>
        </p:grpSp>
        <p:grpSp>
          <p:nvGrpSpPr>
            <p:cNvPr id="952" name="Grupo 951">
              <a:extLst>
                <a:ext uri="{FF2B5EF4-FFF2-40B4-BE49-F238E27FC236}">
                  <a16:creationId xmlns:a16="http://schemas.microsoft.com/office/drawing/2014/main" id="{BF0D52EC-4160-5972-8E76-F5A6941F84C7}"/>
                </a:ext>
              </a:extLst>
            </p:cNvPr>
            <p:cNvGrpSpPr/>
            <p:nvPr/>
          </p:nvGrpSpPr>
          <p:grpSpPr>
            <a:xfrm>
              <a:off x="16298223" y="19035892"/>
              <a:ext cx="8210720" cy="2001330"/>
              <a:chOff x="529596" y="1668545"/>
              <a:chExt cx="10124310" cy="2467760"/>
            </a:xfrm>
          </p:grpSpPr>
          <p:sp>
            <p:nvSpPr>
              <p:cNvPr id="953" name="CuadroTexto 952">
                <a:extLst>
                  <a:ext uri="{FF2B5EF4-FFF2-40B4-BE49-F238E27FC236}">
                    <a16:creationId xmlns:a16="http://schemas.microsoft.com/office/drawing/2014/main" id="{7822FD82-BD6C-2F1C-3070-4A7D8151EAD8}"/>
                  </a:ext>
                </a:extLst>
              </p:cNvPr>
              <p:cNvSpPr txBox="1"/>
              <p:nvPr/>
            </p:nvSpPr>
            <p:spPr>
              <a:xfrm>
                <a:off x="543951" y="2008131"/>
                <a:ext cx="2273360" cy="252444"/>
              </a:xfrm>
              <a:prstGeom prst="rect">
                <a:avLst/>
              </a:prstGeom>
              <a:noFill/>
            </p:spPr>
            <p:txBody>
              <a:bodyPr wrap="none" rtlCol="0">
                <a:spAutoFit/>
              </a:bodyPr>
              <a:lstStyle/>
              <a:p>
                <a:r>
                  <a:rPr lang="en-GB" sz="1000" dirty="0">
                    <a:latin typeface="Franklin Gothic Medium" panose="020B0603020102020204" pitchFamily="34" charset="0"/>
                  </a:rPr>
                  <a:t>AH6175_contig_1_length_118527</a:t>
                </a:r>
                <a:endParaRPr lang="en-GB" sz="1000" dirty="0">
                  <a:solidFill>
                    <a:srgbClr val="000000"/>
                  </a:solidFill>
                  <a:latin typeface="Franklin Gothic Medium" panose="020B0603020102020204" pitchFamily="34" charset="0"/>
                </a:endParaRPr>
              </a:p>
            </p:txBody>
          </p:sp>
          <p:sp>
            <p:nvSpPr>
              <p:cNvPr id="954" name="CuadroTexto 953">
                <a:extLst>
                  <a:ext uri="{FF2B5EF4-FFF2-40B4-BE49-F238E27FC236}">
                    <a16:creationId xmlns:a16="http://schemas.microsoft.com/office/drawing/2014/main" id="{B22B9FEF-50CC-4923-560A-5CD6239110CA}"/>
                  </a:ext>
                </a:extLst>
              </p:cNvPr>
              <p:cNvSpPr txBox="1"/>
              <p:nvPr/>
            </p:nvSpPr>
            <p:spPr>
              <a:xfrm>
                <a:off x="547237" y="2828576"/>
                <a:ext cx="2192120" cy="252444"/>
              </a:xfrm>
              <a:prstGeom prst="rect">
                <a:avLst/>
              </a:prstGeom>
              <a:noFill/>
            </p:spPr>
            <p:txBody>
              <a:bodyPr wrap="none" rtlCol="0">
                <a:spAutoFit/>
              </a:bodyPr>
              <a:lstStyle/>
              <a:p>
                <a:r>
                  <a:rPr lang="en-GB" sz="1000" dirty="0">
                    <a:latin typeface="Franklin Gothic Medium" panose="020B0603020102020204" pitchFamily="34" charset="0"/>
                  </a:rPr>
                  <a:t>AH6175_contig_2_length_76030</a:t>
                </a:r>
                <a:endParaRPr lang="en-GB" sz="1000" dirty="0">
                  <a:solidFill>
                    <a:srgbClr val="000000"/>
                  </a:solidFill>
                  <a:latin typeface="Franklin Gothic Medium" panose="020B0603020102020204" pitchFamily="34" charset="0"/>
                </a:endParaRPr>
              </a:p>
            </p:txBody>
          </p:sp>
          <p:sp>
            <p:nvSpPr>
              <p:cNvPr id="955" name="Rectángulo 954">
                <a:extLst>
                  <a:ext uri="{FF2B5EF4-FFF2-40B4-BE49-F238E27FC236}">
                    <a16:creationId xmlns:a16="http://schemas.microsoft.com/office/drawing/2014/main" id="{FEB3EDF5-4830-40EA-16C6-D4F62C523C52}"/>
                  </a:ext>
                </a:extLst>
              </p:cNvPr>
              <p:cNvSpPr/>
              <p:nvPr/>
            </p:nvSpPr>
            <p:spPr>
              <a:xfrm>
                <a:off x="7363805" y="1668545"/>
                <a:ext cx="1030313" cy="378667"/>
              </a:xfrm>
              <a:prstGeom prst="rect">
                <a:avLst/>
              </a:prstGeom>
            </p:spPr>
            <p:txBody>
              <a:bodyPr wrap="square">
                <a:spAutoFit/>
              </a:bodyPr>
              <a:lstStyle/>
              <a:p>
                <a:pPr algn="ctr"/>
                <a:r>
                  <a:rPr lang="en-GB" sz="900" dirty="0">
                    <a:latin typeface="Franklin Gothic Medium Cond" panose="020B0606030402020204" pitchFamily="34" charset="0"/>
                  </a:rPr>
                  <a:t>Dihydrofolate reductase</a:t>
                </a:r>
              </a:p>
            </p:txBody>
          </p:sp>
          <p:grpSp>
            <p:nvGrpSpPr>
              <p:cNvPr id="956" name="Grupo 955">
                <a:extLst>
                  <a:ext uri="{FF2B5EF4-FFF2-40B4-BE49-F238E27FC236}">
                    <a16:creationId xmlns:a16="http://schemas.microsoft.com/office/drawing/2014/main" id="{BCEF80F8-118B-3A13-6DE9-2FEC0E2584AE}"/>
                  </a:ext>
                </a:extLst>
              </p:cNvPr>
              <p:cNvGrpSpPr/>
              <p:nvPr/>
            </p:nvGrpSpPr>
            <p:grpSpPr>
              <a:xfrm>
                <a:off x="3081557" y="3610650"/>
                <a:ext cx="7572349" cy="525655"/>
                <a:chOff x="6368178" y="3909363"/>
                <a:chExt cx="5648586" cy="525655"/>
              </a:xfrm>
            </p:grpSpPr>
            <p:cxnSp>
              <p:nvCxnSpPr>
                <p:cNvPr id="1193" name="Conector recto 1192">
                  <a:extLst>
                    <a:ext uri="{FF2B5EF4-FFF2-40B4-BE49-F238E27FC236}">
                      <a16:creationId xmlns:a16="http://schemas.microsoft.com/office/drawing/2014/main" id="{602C7A05-8F1C-A3B0-572C-1A32AA09AECA}"/>
                    </a:ext>
                  </a:extLst>
                </p:cNvPr>
                <p:cNvCxnSpPr>
                  <a:cxnSpLocks/>
                </p:cNvCxnSpPr>
                <p:nvPr/>
              </p:nvCxnSpPr>
              <p:spPr>
                <a:xfrm>
                  <a:off x="6368178" y="4165782"/>
                  <a:ext cx="5558779"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194" name="CuadroTexto 1193">
                  <a:extLst>
                    <a:ext uri="{FF2B5EF4-FFF2-40B4-BE49-F238E27FC236}">
                      <a16:creationId xmlns:a16="http://schemas.microsoft.com/office/drawing/2014/main" id="{F6B3A998-E38F-A1B1-112C-6FB6A30C8043}"/>
                    </a:ext>
                  </a:extLst>
                </p:cNvPr>
                <p:cNvSpPr txBox="1"/>
                <p:nvPr/>
              </p:nvSpPr>
              <p:spPr>
                <a:xfrm>
                  <a:off x="6570959" y="4191224"/>
                  <a:ext cx="301977" cy="236666"/>
                </a:xfrm>
                <a:prstGeom prst="rect">
                  <a:avLst/>
                </a:prstGeom>
                <a:noFill/>
              </p:spPr>
              <p:txBody>
                <a:bodyPr wrap="none" rtlCol="0">
                  <a:spAutoFit/>
                </a:bodyPr>
                <a:lstStyle/>
                <a:p>
                  <a:r>
                    <a:rPr lang="en-GB" sz="900" dirty="0">
                      <a:latin typeface="Franklin Gothic Medium" panose="020B0603020102020204" pitchFamily="34" charset="0"/>
                    </a:rPr>
                    <a:t>5kb</a:t>
                  </a:r>
                </a:p>
              </p:txBody>
            </p:sp>
            <p:sp>
              <p:nvSpPr>
                <p:cNvPr id="1195" name="CuadroTexto 1194">
                  <a:extLst>
                    <a:ext uri="{FF2B5EF4-FFF2-40B4-BE49-F238E27FC236}">
                      <a16:creationId xmlns:a16="http://schemas.microsoft.com/office/drawing/2014/main" id="{1BBB187A-8206-EFA1-9B2D-81A6E5A2DCF7}"/>
                    </a:ext>
                  </a:extLst>
                </p:cNvPr>
                <p:cNvSpPr txBox="1"/>
                <p:nvPr/>
              </p:nvSpPr>
              <p:spPr>
                <a:xfrm>
                  <a:off x="7856002" y="4198352"/>
                  <a:ext cx="301977" cy="236666"/>
                </a:xfrm>
                <a:prstGeom prst="rect">
                  <a:avLst/>
                </a:prstGeom>
                <a:noFill/>
              </p:spPr>
              <p:txBody>
                <a:bodyPr wrap="none" rtlCol="0">
                  <a:spAutoFit/>
                </a:bodyPr>
                <a:lstStyle/>
                <a:p>
                  <a:r>
                    <a:rPr lang="en-GB" sz="900" dirty="0">
                      <a:latin typeface="Franklin Gothic Medium" panose="020B0603020102020204" pitchFamily="34" charset="0"/>
                    </a:rPr>
                    <a:t>6kb</a:t>
                  </a:r>
                </a:p>
              </p:txBody>
            </p:sp>
            <p:sp>
              <p:nvSpPr>
                <p:cNvPr id="1196" name="CuadroTexto 1195">
                  <a:extLst>
                    <a:ext uri="{FF2B5EF4-FFF2-40B4-BE49-F238E27FC236}">
                      <a16:creationId xmlns:a16="http://schemas.microsoft.com/office/drawing/2014/main" id="{F73EB862-3005-8C86-F233-312D2073763B}"/>
                    </a:ext>
                  </a:extLst>
                </p:cNvPr>
                <p:cNvSpPr txBox="1"/>
                <p:nvPr/>
              </p:nvSpPr>
              <p:spPr>
                <a:xfrm>
                  <a:off x="9140918" y="4195726"/>
                  <a:ext cx="301977" cy="236666"/>
                </a:xfrm>
                <a:prstGeom prst="rect">
                  <a:avLst/>
                </a:prstGeom>
                <a:noFill/>
              </p:spPr>
              <p:txBody>
                <a:bodyPr wrap="none" rtlCol="0">
                  <a:spAutoFit/>
                </a:bodyPr>
                <a:lstStyle/>
                <a:p>
                  <a:r>
                    <a:rPr lang="en-GB" sz="900" dirty="0">
                      <a:latin typeface="Franklin Gothic Medium" panose="020B0603020102020204" pitchFamily="34" charset="0"/>
                    </a:rPr>
                    <a:t>7kb</a:t>
                  </a:r>
                </a:p>
              </p:txBody>
            </p:sp>
            <p:cxnSp>
              <p:nvCxnSpPr>
                <p:cNvPr id="1197" name="Conector recto 1196">
                  <a:extLst>
                    <a:ext uri="{FF2B5EF4-FFF2-40B4-BE49-F238E27FC236}">
                      <a16:creationId xmlns:a16="http://schemas.microsoft.com/office/drawing/2014/main" id="{5A8A0937-655A-8E34-6724-33D450994829}"/>
                    </a:ext>
                  </a:extLst>
                </p:cNvPr>
                <p:cNvCxnSpPr>
                  <a:cxnSpLocks/>
                </p:cNvCxnSpPr>
                <p:nvPr/>
              </p:nvCxnSpPr>
              <p:spPr>
                <a:xfrm flipV="1">
                  <a:off x="6692667" y="4165776"/>
                  <a:ext cx="0" cy="88071"/>
                </a:xfrm>
                <a:prstGeom prst="line">
                  <a:avLst/>
                </a:prstGeom>
                <a:ln w="28575"/>
              </p:spPr>
              <p:style>
                <a:lnRef idx="1">
                  <a:schemeClr val="dk1"/>
                </a:lnRef>
                <a:fillRef idx="0">
                  <a:schemeClr val="dk1"/>
                </a:fillRef>
                <a:effectRef idx="0">
                  <a:schemeClr val="dk1"/>
                </a:effectRef>
                <a:fontRef idx="minor">
                  <a:schemeClr val="tx1"/>
                </a:fontRef>
              </p:style>
            </p:cxnSp>
            <p:cxnSp>
              <p:nvCxnSpPr>
                <p:cNvPr id="1198" name="Conector recto 1197">
                  <a:extLst>
                    <a:ext uri="{FF2B5EF4-FFF2-40B4-BE49-F238E27FC236}">
                      <a16:creationId xmlns:a16="http://schemas.microsoft.com/office/drawing/2014/main" id="{9F734D10-4A1B-E8AD-A3D3-C2DA96B2A026}"/>
                    </a:ext>
                  </a:extLst>
                </p:cNvPr>
                <p:cNvCxnSpPr>
                  <a:cxnSpLocks/>
                </p:cNvCxnSpPr>
                <p:nvPr/>
              </p:nvCxnSpPr>
              <p:spPr>
                <a:xfrm flipV="1">
                  <a:off x="7981981" y="4165774"/>
                  <a:ext cx="0" cy="88071"/>
                </a:xfrm>
                <a:prstGeom prst="line">
                  <a:avLst/>
                </a:prstGeom>
                <a:ln w="28575"/>
              </p:spPr>
              <p:style>
                <a:lnRef idx="1">
                  <a:schemeClr val="dk1"/>
                </a:lnRef>
                <a:fillRef idx="0">
                  <a:schemeClr val="dk1"/>
                </a:fillRef>
                <a:effectRef idx="0">
                  <a:schemeClr val="dk1"/>
                </a:effectRef>
                <a:fontRef idx="minor">
                  <a:schemeClr val="tx1"/>
                </a:fontRef>
              </p:style>
            </p:cxnSp>
            <p:cxnSp>
              <p:nvCxnSpPr>
                <p:cNvPr id="1199" name="Conector recto 1198">
                  <a:extLst>
                    <a:ext uri="{FF2B5EF4-FFF2-40B4-BE49-F238E27FC236}">
                      <a16:creationId xmlns:a16="http://schemas.microsoft.com/office/drawing/2014/main" id="{17FD00D1-120B-F5E5-9EB9-8A0B1095CE6E}"/>
                    </a:ext>
                  </a:extLst>
                </p:cNvPr>
                <p:cNvCxnSpPr>
                  <a:cxnSpLocks/>
                </p:cNvCxnSpPr>
                <p:nvPr/>
              </p:nvCxnSpPr>
              <p:spPr>
                <a:xfrm flipV="1">
                  <a:off x="9263741" y="4165773"/>
                  <a:ext cx="0" cy="88071"/>
                </a:xfrm>
                <a:prstGeom prst="line">
                  <a:avLst/>
                </a:prstGeom>
                <a:ln w="28575"/>
              </p:spPr>
              <p:style>
                <a:lnRef idx="1">
                  <a:schemeClr val="dk1"/>
                </a:lnRef>
                <a:fillRef idx="0">
                  <a:schemeClr val="dk1"/>
                </a:fillRef>
                <a:effectRef idx="0">
                  <a:schemeClr val="dk1"/>
                </a:effectRef>
                <a:fontRef idx="minor">
                  <a:schemeClr val="tx1"/>
                </a:fontRef>
              </p:style>
            </p:cxnSp>
            <p:cxnSp>
              <p:nvCxnSpPr>
                <p:cNvPr id="1200" name="Conector recto 1199">
                  <a:extLst>
                    <a:ext uri="{FF2B5EF4-FFF2-40B4-BE49-F238E27FC236}">
                      <a16:creationId xmlns:a16="http://schemas.microsoft.com/office/drawing/2014/main" id="{584E8064-C2EA-6EC9-8060-315103E6D285}"/>
                    </a:ext>
                  </a:extLst>
                </p:cNvPr>
                <p:cNvCxnSpPr>
                  <a:cxnSpLocks/>
                </p:cNvCxnSpPr>
                <p:nvPr/>
              </p:nvCxnSpPr>
              <p:spPr>
                <a:xfrm flipV="1">
                  <a:off x="10553055" y="4165770"/>
                  <a:ext cx="0" cy="88071"/>
                </a:xfrm>
                <a:prstGeom prst="line">
                  <a:avLst/>
                </a:prstGeom>
                <a:ln w="28575"/>
              </p:spPr>
              <p:style>
                <a:lnRef idx="1">
                  <a:schemeClr val="dk1"/>
                </a:lnRef>
                <a:fillRef idx="0">
                  <a:schemeClr val="dk1"/>
                </a:fillRef>
                <a:effectRef idx="0">
                  <a:schemeClr val="dk1"/>
                </a:effectRef>
                <a:fontRef idx="minor">
                  <a:schemeClr val="tx1"/>
                </a:fontRef>
              </p:style>
            </p:cxnSp>
            <p:cxnSp>
              <p:nvCxnSpPr>
                <p:cNvPr id="1201" name="Conector recto 1200">
                  <a:extLst>
                    <a:ext uri="{FF2B5EF4-FFF2-40B4-BE49-F238E27FC236}">
                      <a16:creationId xmlns:a16="http://schemas.microsoft.com/office/drawing/2014/main" id="{A0BCB848-A50B-F4D9-314C-71F2DEA6045A}"/>
                    </a:ext>
                  </a:extLst>
                </p:cNvPr>
                <p:cNvCxnSpPr>
                  <a:cxnSpLocks/>
                </p:cNvCxnSpPr>
                <p:nvPr/>
              </p:nvCxnSpPr>
              <p:spPr>
                <a:xfrm flipV="1">
                  <a:off x="11834815" y="4165769"/>
                  <a:ext cx="0" cy="88071"/>
                </a:xfrm>
                <a:prstGeom prst="line">
                  <a:avLst/>
                </a:prstGeom>
                <a:ln w="28575"/>
              </p:spPr>
              <p:style>
                <a:lnRef idx="1">
                  <a:schemeClr val="dk1"/>
                </a:lnRef>
                <a:fillRef idx="0">
                  <a:schemeClr val="dk1"/>
                </a:fillRef>
                <a:effectRef idx="0">
                  <a:schemeClr val="dk1"/>
                </a:effectRef>
                <a:fontRef idx="minor">
                  <a:schemeClr val="tx1"/>
                </a:fontRef>
              </p:style>
            </p:cxnSp>
            <p:sp>
              <p:nvSpPr>
                <p:cNvPr id="1202" name="CuadroTexto 1201">
                  <a:extLst>
                    <a:ext uri="{FF2B5EF4-FFF2-40B4-BE49-F238E27FC236}">
                      <a16:creationId xmlns:a16="http://schemas.microsoft.com/office/drawing/2014/main" id="{C9BB850A-3A85-7342-6F9E-89F983BEBA28}"/>
                    </a:ext>
                  </a:extLst>
                </p:cNvPr>
                <p:cNvSpPr txBox="1"/>
                <p:nvPr/>
              </p:nvSpPr>
              <p:spPr>
                <a:xfrm>
                  <a:off x="10426873" y="4187618"/>
                  <a:ext cx="301977" cy="236666"/>
                </a:xfrm>
                <a:prstGeom prst="rect">
                  <a:avLst/>
                </a:prstGeom>
                <a:noFill/>
              </p:spPr>
              <p:txBody>
                <a:bodyPr wrap="none" rtlCol="0">
                  <a:spAutoFit/>
                </a:bodyPr>
                <a:lstStyle/>
                <a:p>
                  <a:r>
                    <a:rPr lang="en-GB" sz="900" dirty="0">
                      <a:latin typeface="Franklin Gothic Medium" panose="020B0603020102020204" pitchFamily="34" charset="0"/>
                    </a:rPr>
                    <a:t>8kb</a:t>
                  </a:r>
                </a:p>
              </p:txBody>
            </p:sp>
            <p:sp>
              <p:nvSpPr>
                <p:cNvPr id="1203" name="CuadroTexto 1202">
                  <a:extLst>
                    <a:ext uri="{FF2B5EF4-FFF2-40B4-BE49-F238E27FC236}">
                      <a16:creationId xmlns:a16="http://schemas.microsoft.com/office/drawing/2014/main" id="{0AF33463-2C06-9385-617A-1203AE949275}"/>
                    </a:ext>
                  </a:extLst>
                </p:cNvPr>
                <p:cNvSpPr txBox="1"/>
                <p:nvPr/>
              </p:nvSpPr>
              <p:spPr>
                <a:xfrm>
                  <a:off x="11714787" y="4186108"/>
                  <a:ext cx="301977" cy="236666"/>
                </a:xfrm>
                <a:prstGeom prst="rect">
                  <a:avLst/>
                </a:prstGeom>
                <a:noFill/>
              </p:spPr>
              <p:txBody>
                <a:bodyPr wrap="none" rtlCol="0">
                  <a:spAutoFit/>
                </a:bodyPr>
                <a:lstStyle/>
                <a:p>
                  <a:r>
                    <a:rPr lang="en-GB" sz="900" dirty="0">
                      <a:latin typeface="Franklin Gothic Medium" panose="020B0603020102020204" pitchFamily="34" charset="0"/>
                    </a:rPr>
                    <a:t>9kb</a:t>
                  </a:r>
                </a:p>
              </p:txBody>
            </p:sp>
            <p:sp>
              <p:nvSpPr>
                <p:cNvPr id="1204" name="Flecha derecha 1203">
                  <a:extLst>
                    <a:ext uri="{FF2B5EF4-FFF2-40B4-BE49-F238E27FC236}">
                      <a16:creationId xmlns:a16="http://schemas.microsoft.com/office/drawing/2014/main" id="{5F35E756-A8D5-2EAD-669B-D4954F7F9C90}"/>
                    </a:ext>
                  </a:extLst>
                </p:cNvPr>
                <p:cNvSpPr/>
                <p:nvPr/>
              </p:nvSpPr>
              <p:spPr>
                <a:xfrm rot="10800000" flipH="1">
                  <a:off x="6846043" y="3931867"/>
                  <a:ext cx="307361" cy="211482"/>
                </a:xfrm>
                <a:prstGeom prst="rightArrow">
                  <a:avLst/>
                </a:prstGeom>
                <a:solidFill>
                  <a:srgbClr val="F03C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5" name="Flecha derecha 1204">
                  <a:extLst>
                    <a:ext uri="{FF2B5EF4-FFF2-40B4-BE49-F238E27FC236}">
                      <a16:creationId xmlns:a16="http://schemas.microsoft.com/office/drawing/2014/main" id="{96DA83D1-7259-890F-1217-0C8CC3ACBD3D}"/>
                    </a:ext>
                  </a:extLst>
                </p:cNvPr>
                <p:cNvSpPr/>
                <p:nvPr/>
              </p:nvSpPr>
              <p:spPr>
                <a:xfrm rot="10800000" flipH="1">
                  <a:off x="7155566" y="3929632"/>
                  <a:ext cx="1408867" cy="211482"/>
                </a:xfrm>
                <a:prstGeom prst="rightArrow">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6" name="Flecha derecha 1205">
                  <a:extLst>
                    <a:ext uri="{FF2B5EF4-FFF2-40B4-BE49-F238E27FC236}">
                      <a16:creationId xmlns:a16="http://schemas.microsoft.com/office/drawing/2014/main" id="{6A0C4F0C-3183-15F2-9087-6DBAE9982039}"/>
                    </a:ext>
                  </a:extLst>
                </p:cNvPr>
                <p:cNvSpPr/>
                <p:nvPr/>
              </p:nvSpPr>
              <p:spPr>
                <a:xfrm rot="10800000">
                  <a:off x="8913984" y="3912561"/>
                  <a:ext cx="147084" cy="211482"/>
                </a:xfrm>
                <a:prstGeom prst="rightArrow">
                  <a:avLst/>
                </a:prstGeom>
                <a:solidFill>
                  <a:srgbClr val="7030A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7" name="Flecha derecha 1206">
                  <a:extLst>
                    <a:ext uri="{FF2B5EF4-FFF2-40B4-BE49-F238E27FC236}">
                      <a16:creationId xmlns:a16="http://schemas.microsoft.com/office/drawing/2014/main" id="{63E4CB24-3469-FD5F-0E25-568989F23F87}"/>
                    </a:ext>
                  </a:extLst>
                </p:cNvPr>
                <p:cNvSpPr/>
                <p:nvPr/>
              </p:nvSpPr>
              <p:spPr>
                <a:xfrm rot="10800000">
                  <a:off x="9765229" y="3909363"/>
                  <a:ext cx="2127674" cy="211482"/>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957" name="CuadroTexto 956">
                <a:extLst>
                  <a:ext uri="{FF2B5EF4-FFF2-40B4-BE49-F238E27FC236}">
                    <a16:creationId xmlns:a16="http://schemas.microsoft.com/office/drawing/2014/main" id="{B9720B6B-6E41-EB6B-A8B2-AD128AEC8E5C}"/>
                  </a:ext>
                </a:extLst>
              </p:cNvPr>
              <p:cNvSpPr txBox="1"/>
              <p:nvPr/>
            </p:nvSpPr>
            <p:spPr>
              <a:xfrm>
                <a:off x="529596" y="3631770"/>
                <a:ext cx="2273360" cy="252444"/>
              </a:xfrm>
              <a:prstGeom prst="rect">
                <a:avLst/>
              </a:prstGeom>
              <a:noFill/>
            </p:spPr>
            <p:txBody>
              <a:bodyPr wrap="none" rtlCol="0">
                <a:spAutoFit/>
              </a:bodyPr>
              <a:lstStyle/>
              <a:p>
                <a:r>
                  <a:rPr lang="en-GB" sz="1000" dirty="0">
                    <a:latin typeface="Franklin Gothic Medium" panose="020B0603020102020204" pitchFamily="34" charset="0"/>
                  </a:rPr>
                  <a:t>AH6172_contig_175_length_9327</a:t>
                </a:r>
                <a:endParaRPr lang="en-GB" sz="1000" dirty="0">
                  <a:solidFill>
                    <a:srgbClr val="000000"/>
                  </a:solidFill>
                  <a:latin typeface="Franklin Gothic Medium" panose="020B0603020102020204" pitchFamily="34" charset="0"/>
                </a:endParaRPr>
              </a:p>
            </p:txBody>
          </p:sp>
          <p:sp>
            <p:nvSpPr>
              <p:cNvPr id="958" name="CuadroTexto 957">
                <a:extLst>
                  <a:ext uri="{FF2B5EF4-FFF2-40B4-BE49-F238E27FC236}">
                    <a16:creationId xmlns:a16="http://schemas.microsoft.com/office/drawing/2014/main" id="{AB1DD272-C4AC-F4C1-ED7F-4700990179F0}"/>
                  </a:ext>
                </a:extLst>
              </p:cNvPr>
              <p:cNvSpPr txBox="1"/>
              <p:nvPr/>
            </p:nvSpPr>
            <p:spPr>
              <a:xfrm>
                <a:off x="4577040" y="3377619"/>
                <a:ext cx="833497" cy="236666"/>
              </a:xfrm>
              <a:prstGeom prst="rect">
                <a:avLst/>
              </a:prstGeom>
              <a:noFill/>
            </p:spPr>
            <p:txBody>
              <a:bodyPr wrap="none" rtlCol="0">
                <a:spAutoFit/>
              </a:bodyPr>
              <a:lstStyle/>
              <a:p>
                <a:r>
                  <a:rPr lang="en-GB" sz="900" dirty="0">
                    <a:latin typeface="Franklin Gothic Medium Cond" panose="020B0606030402020204" pitchFamily="34" charset="0"/>
                  </a:rPr>
                  <a:t>NCLDV capsid</a:t>
                </a:r>
              </a:p>
            </p:txBody>
          </p:sp>
          <p:sp>
            <p:nvSpPr>
              <p:cNvPr id="959" name="CuadroTexto 958">
                <a:extLst>
                  <a:ext uri="{FF2B5EF4-FFF2-40B4-BE49-F238E27FC236}">
                    <a16:creationId xmlns:a16="http://schemas.microsoft.com/office/drawing/2014/main" id="{0EB6F3B4-852D-07B5-DEE2-F4D9CB2C9B47}"/>
                  </a:ext>
                </a:extLst>
              </p:cNvPr>
              <p:cNvSpPr txBox="1"/>
              <p:nvPr/>
            </p:nvSpPr>
            <p:spPr>
              <a:xfrm>
                <a:off x="8993438" y="3457645"/>
                <a:ext cx="435936" cy="236666"/>
              </a:xfrm>
              <a:prstGeom prst="rect">
                <a:avLst/>
              </a:prstGeom>
              <a:noFill/>
            </p:spPr>
            <p:txBody>
              <a:bodyPr wrap="none" rtlCol="0">
                <a:spAutoFit/>
              </a:bodyPr>
              <a:lstStyle/>
              <a:p>
                <a:r>
                  <a:rPr lang="en-GB" sz="900" dirty="0">
                    <a:latin typeface="Franklin Gothic Medium Cond" panose="020B0606030402020204" pitchFamily="34" charset="0"/>
                  </a:rPr>
                  <a:t>Pol B</a:t>
                </a:r>
              </a:p>
            </p:txBody>
          </p:sp>
          <p:sp>
            <p:nvSpPr>
              <p:cNvPr id="960" name="CuadroTexto 959">
                <a:extLst>
                  <a:ext uri="{FF2B5EF4-FFF2-40B4-BE49-F238E27FC236}">
                    <a16:creationId xmlns:a16="http://schemas.microsoft.com/office/drawing/2014/main" id="{5C52F499-ECD0-E8D8-B579-BC6B06210482}"/>
                  </a:ext>
                </a:extLst>
              </p:cNvPr>
              <p:cNvSpPr txBox="1"/>
              <p:nvPr/>
            </p:nvSpPr>
            <p:spPr>
              <a:xfrm>
                <a:off x="6245087" y="3403728"/>
                <a:ext cx="833497" cy="236666"/>
              </a:xfrm>
              <a:prstGeom prst="rect">
                <a:avLst/>
              </a:prstGeom>
              <a:noFill/>
            </p:spPr>
            <p:txBody>
              <a:bodyPr wrap="none" rtlCol="0">
                <a:spAutoFit/>
              </a:bodyPr>
              <a:lstStyle/>
              <a:p>
                <a:r>
                  <a:rPr lang="en-GB" sz="900" dirty="0">
                    <a:latin typeface="Franklin Gothic Medium Cond" panose="020B0606030402020204" pitchFamily="34" charset="0"/>
                  </a:rPr>
                  <a:t>NCLDV capsid</a:t>
                </a:r>
              </a:p>
            </p:txBody>
          </p:sp>
          <p:grpSp>
            <p:nvGrpSpPr>
              <p:cNvPr id="961" name="Grupo 960">
                <a:extLst>
                  <a:ext uri="{FF2B5EF4-FFF2-40B4-BE49-F238E27FC236}">
                    <a16:creationId xmlns:a16="http://schemas.microsoft.com/office/drawing/2014/main" id="{07B745D4-F733-2E41-CFF4-142F75E6158F}"/>
                  </a:ext>
                </a:extLst>
              </p:cNvPr>
              <p:cNvGrpSpPr/>
              <p:nvPr/>
            </p:nvGrpSpPr>
            <p:grpSpPr>
              <a:xfrm>
                <a:off x="3087538" y="2536500"/>
                <a:ext cx="7484771" cy="853756"/>
                <a:chOff x="3444570" y="2536500"/>
                <a:chExt cx="7133328" cy="853756"/>
              </a:xfrm>
            </p:grpSpPr>
            <p:cxnSp>
              <p:nvCxnSpPr>
                <p:cNvPr id="1003" name="Conector recto 1002">
                  <a:extLst>
                    <a:ext uri="{FF2B5EF4-FFF2-40B4-BE49-F238E27FC236}">
                      <a16:creationId xmlns:a16="http://schemas.microsoft.com/office/drawing/2014/main" id="{2582E1BF-3055-9143-F9CC-C344FBAEF7ED}"/>
                    </a:ext>
                  </a:extLst>
                </p:cNvPr>
                <p:cNvCxnSpPr>
                  <a:cxnSpLocks/>
                </p:cNvCxnSpPr>
                <p:nvPr/>
              </p:nvCxnSpPr>
              <p:spPr>
                <a:xfrm flipV="1">
                  <a:off x="4121908" y="3072601"/>
                  <a:ext cx="0" cy="88071"/>
                </a:xfrm>
                <a:prstGeom prst="line">
                  <a:avLst/>
                </a:prstGeom>
                <a:ln w="28575"/>
              </p:spPr>
              <p:style>
                <a:lnRef idx="1">
                  <a:schemeClr val="dk1"/>
                </a:lnRef>
                <a:fillRef idx="0">
                  <a:schemeClr val="dk1"/>
                </a:fillRef>
                <a:effectRef idx="0">
                  <a:schemeClr val="dk1"/>
                </a:effectRef>
                <a:fontRef idx="minor">
                  <a:schemeClr val="tx1"/>
                </a:fontRef>
              </p:style>
            </p:cxnSp>
            <p:cxnSp>
              <p:nvCxnSpPr>
                <p:cNvPr id="1004" name="Conector recto 1003">
                  <a:extLst>
                    <a:ext uri="{FF2B5EF4-FFF2-40B4-BE49-F238E27FC236}">
                      <a16:creationId xmlns:a16="http://schemas.microsoft.com/office/drawing/2014/main" id="{4B733BA5-748E-D03A-1DAC-1D8F0CDE4B32}"/>
                    </a:ext>
                  </a:extLst>
                </p:cNvPr>
                <p:cNvCxnSpPr>
                  <a:cxnSpLocks/>
                </p:cNvCxnSpPr>
                <p:nvPr/>
              </p:nvCxnSpPr>
              <p:spPr>
                <a:xfrm flipV="1">
                  <a:off x="5931297" y="3072134"/>
                  <a:ext cx="0" cy="88071"/>
                </a:xfrm>
                <a:prstGeom prst="line">
                  <a:avLst/>
                </a:prstGeom>
                <a:ln w="28575"/>
              </p:spPr>
              <p:style>
                <a:lnRef idx="1">
                  <a:schemeClr val="dk1"/>
                </a:lnRef>
                <a:fillRef idx="0">
                  <a:schemeClr val="dk1"/>
                </a:fillRef>
                <a:effectRef idx="0">
                  <a:schemeClr val="dk1"/>
                </a:effectRef>
                <a:fontRef idx="minor">
                  <a:schemeClr val="tx1"/>
                </a:fontRef>
              </p:style>
            </p:cxnSp>
            <p:cxnSp>
              <p:nvCxnSpPr>
                <p:cNvPr id="1005" name="Conector recto 1004">
                  <a:extLst>
                    <a:ext uri="{FF2B5EF4-FFF2-40B4-BE49-F238E27FC236}">
                      <a16:creationId xmlns:a16="http://schemas.microsoft.com/office/drawing/2014/main" id="{23A5BB0B-5CDB-317B-B48A-6692DF95F93C}"/>
                    </a:ext>
                  </a:extLst>
                </p:cNvPr>
                <p:cNvCxnSpPr>
                  <a:cxnSpLocks/>
                </p:cNvCxnSpPr>
                <p:nvPr/>
              </p:nvCxnSpPr>
              <p:spPr>
                <a:xfrm flipV="1">
                  <a:off x="7738268" y="3072133"/>
                  <a:ext cx="0" cy="88071"/>
                </a:xfrm>
                <a:prstGeom prst="line">
                  <a:avLst/>
                </a:prstGeom>
                <a:ln w="28575"/>
              </p:spPr>
              <p:style>
                <a:lnRef idx="1">
                  <a:schemeClr val="dk1"/>
                </a:lnRef>
                <a:fillRef idx="0">
                  <a:schemeClr val="dk1"/>
                </a:fillRef>
                <a:effectRef idx="0">
                  <a:schemeClr val="dk1"/>
                </a:effectRef>
                <a:fontRef idx="minor">
                  <a:schemeClr val="tx1"/>
                </a:fontRef>
              </p:style>
            </p:cxnSp>
            <p:sp>
              <p:nvSpPr>
                <p:cNvPr id="1006" name="CuadroTexto 1005">
                  <a:extLst>
                    <a:ext uri="{FF2B5EF4-FFF2-40B4-BE49-F238E27FC236}">
                      <a16:creationId xmlns:a16="http://schemas.microsoft.com/office/drawing/2014/main" id="{0CF3397A-0EBF-AD45-77DC-F951ECAE8360}"/>
                    </a:ext>
                  </a:extLst>
                </p:cNvPr>
                <p:cNvSpPr txBox="1"/>
                <p:nvPr/>
              </p:nvSpPr>
              <p:spPr>
                <a:xfrm>
                  <a:off x="4023242" y="3153590"/>
                  <a:ext cx="455003" cy="236666"/>
                </a:xfrm>
                <a:prstGeom prst="rect">
                  <a:avLst/>
                </a:prstGeom>
                <a:noFill/>
              </p:spPr>
              <p:txBody>
                <a:bodyPr wrap="none" rtlCol="0">
                  <a:spAutoFit/>
                </a:bodyPr>
                <a:lstStyle/>
                <a:p>
                  <a:r>
                    <a:rPr lang="en-GB" sz="900" dirty="0">
                      <a:latin typeface="Franklin Gothic Medium" panose="020B0603020102020204" pitchFamily="34" charset="0"/>
                    </a:rPr>
                    <a:t>20kb</a:t>
                  </a:r>
                </a:p>
              </p:txBody>
            </p:sp>
            <p:sp>
              <p:nvSpPr>
                <p:cNvPr id="1007" name="CuadroTexto 1006">
                  <a:extLst>
                    <a:ext uri="{FF2B5EF4-FFF2-40B4-BE49-F238E27FC236}">
                      <a16:creationId xmlns:a16="http://schemas.microsoft.com/office/drawing/2014/main" id="{4C62269C-C8E6-DAE7-A595-774203CC1CD4}"/>
                    </a:ext>
                  </a:extLst>
                </p:cNvPr>
                <p:cNvSpPr txBox="1"/>
                <p:nvPr/>
              </p:nvSpPr>
              <p:spPr>
                <a:xfrm>
                  <a:off x="5837078" y="3153590"/>
                  <a:ext cx="455003" cy="236666"/>
                </a:xfrm>
                <a:prstGeom prst="rect">
                  <a:avLst/>
                </a:prstGeom>
                <a:noFill/>
              </p:spPr>
              <p:txBody>
                <a:bodyPr wrap="none" rtlCol="0">
                  <a:spAutoFit/>
                </a:bodyPr>
                <a:lstStyle/>
                <a:p>
                  <a:r>
                    <a:rPr lang="en-GB" sz="900" dirty="0">
                      <a:latin typeface="Franklin Gothic Medium" panose="020B0603020102020204" pitchFamily="34" charset="0"/>
                    </a:rPr>
                    <a:t>30kb</a:t>
                  </a:r>
                </a:p>
              </p:txBody>
            </p:sp>
            <p:sp>
              <p:nvSpPr>
                <p:cNvPr id="1008" name="CuadroTexto 1007">
                  <a:extLst>
                    <a:ext uri="{FF2B5EF4-FFF2-40B4-BE49-F238E27FC236}">
                      <a16:creationId xmlns:a16="http://schemas.microsoft.com/office/drawing/2014/main" id="{3A20D794-78AA-6F11-28B6-C8D53834CA9B}"/>
                    </a:ext>
                  </a:extLst>
                </p:cNvPr>
                <p:cNvSpPr txBox="1"/>
                <p:nvPr/>
              </p:nvSpPr>
              <p:spPr>
                <a:xfrm>
                  <a:off x="7645257" y="3153590"/>
                  <a:ext cx="455003" cy="236666"/>
                </a:xfrm>
                <a:prstGeom prst="rect">
                  <a:avLst/>
                </a:prstGeom>
                <a:noFill/>
              </p:spPr>
              <p:txBody>
                <a:bodyPr wrap="none" rtlCol="0">
                  <a:spAutoFit/>
                </a:bodyPr>
                <a:lstStyle/>
                <a:p>
                  <a:r>
                    <a:rPr lang="en-GB" sz="900" dirty="0">
                      <a:latin typeface="Franklin Gothic Medium" panose="020B0603020102020204" pitchFamily="34" charset="0"/>
                    </a:rPr>
                    <a:t>40kb</a:t>
                  </a:r>
                </a:p>
              </p:txBody>
            </p:sp>
            <p:sp>
              <p:nvSpPr>
                <p:cNvPr id="1009" name="CuadroTexto 1008">
                  <a:extLst>
                    <a:ext uri="{FF2B5EF4-FFF2-40B4-BE49-F238E27FC236}">
                      <a16:creationId xmlns:a16="http://schemas.microsoft.com/office/drawing/2014/main" id="{7619237C-2848-7E18-78FA-D7BD38A25F45}"/>
                    </a:ext>
                  </a:extLst>
                </p:cNvPr>
                <p:cNvSpPr txBox="1"/>
                <p:nvPr/>
              </p:nvSpPr>
              <p:spPr>
                <a:xfrm>
                  <a:off x="3867451" y="2579582"/>
                  <a:ext cx="415466" cy="236666"/>
                </a:xfrm>
                <a:prstGeom prst="rect">
                  <a:avLst/>
                </a:prstGeom>
                <a:noFill/>
              </p:spPr>
              <p:txBody>
                <a:bodyPr wrap="none" rtlCol="0">
                  <a:spAutoFit/>
                </a:bodyPr>
                <a:lstStyle/>
                <a:p>
                  <a:r>
                    <a:rPr lang="en-GB" sz="900" dirty="0">
                      <a:latin typeface="Franklin Gothic Medium Cond" panose="020B0606030402020204" pitchFamily="34" charset="0"/>
                    </a:rPr>
                    <a:t>Pol B</a:t>
                  </a:r>
                </a:p>
              </p:txBody>
            </p:sp>
            <p:sp>
              <p:nvSpPr>
                <p:cNvPr id="1010" name="CuadroTexto 1009">
                  <a:extLst>
                    <a:ext uri="{FF2B5EF4-FFF2-40B4-BE49-F238E27FC236}">
                      <a16:creationId xmlns:a16="http://schemas.microsoft.com/office/drawing/2014/main" id="{CD8E1A4C-8AFB-1336-EF3A-F664F3AF5235}"/>
                    </a:ext>
                  </a:extLst>
                </p:cNvPr>
                <p:cNvSpPr txBox="1"/>
                <p:nvPr/>
              </p:nvSpPr>
              <p:spPr>
                <a:xfrm>
                  <a:off x="6926422" y="2543509"/>
                  <a:ext cx="827308" cy="236666"/>
                </a:xfrm>
                <a:prstGeom prst="rect">
                  <a:avLst/>
                </a:prstGeom>
                <a:noFill/>
              </p:spPr>
              <p:txBody>
                <a:bodyPr wrap="none" rtlCol="0">
                  <a:spAutoFit/>
                </a:bodyPr>
                <a:lstStyle/>
                <a:p>
                  <a:r>
                    <a:rPr lang="en-GB" sz="900" dirty="0">
                      <a:latin typeface="Franklin Gothic Medium Cond" panose="020B0606030402020204" pitchFamily="34" charset="0"/>
                    </a:rPr>
                    <a:t>DEAD Helicase</a:t>
                  </a:r>
                </a:p>
              </p:txBody>
            </p:sp>
            <p:cxnSp>
              <p:nvCxnSpPr>
                <p:cNvPr id="1011" name="Conector recto 1010">
                  <a:extLst>
                    <a:ext uri="{FF2B5EF4-FFF2-40B4-BE49-F238E27FC236}">
                      <a16:creationId xmlns:a16="http://schemas.microsoft.com/office/drawing/2014/main" id="{A6B7AE16-C274-5E35-66AD-026920ED458F}"/>
                    </a:ext>
                  </a:extLst>
                </p:cNvPr>
                <p:cNvCxnSpPr>
                  <a:cxnSpLocks/>
                </p:cNvCxnSpPr>
                <p:nvPr/>
              </p:nvCxnSpPr>
              <p:spPr>
                <a:xfrm>
                  <a:off x="3444570" y="3071663"/>
                  <a:ext cx="5015085"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12" name="Conector recto 1011">
                  <a:extLst>
                    <a:ext uri="{FF2B5EF4-FFF2-40B4-BE49-F238E27FC236}">
                      <a16:creationId xmlns:a16="http://schemas.microsoft.com/office/drawing/2014/main" id="{9D9762B7-7981-32F9-D7E5-4038A31CF896}"/>
                    </a:ext>
                  </a:extLst>
                </p:cNvPr>
                <p:cNvCxnSpPr>
                  <a:cxnSpLocks/>
                </p:cNvCxnSpPr>
                <p:nvPr/>
              </p:nvCxnSpPr>
              <p:spPr>
                <a:xfrm flipV="1">
                  <a:off x="8455258" y="2965906"/>
                  <a:ext cx="46724" cy="21151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13" name="Flecha derecha 1012">
                  <a:extLst>
                    <a:ext uri="{FF2B5EF4-FFF2-40B4-BE49-F238E27FC236}">
                      <a16:creationId xmlns:a16="http://schemas.microsoft.com/office/drawing/2014/main" id="{B86B8400-B81E-19C9-141B-C0DD16D91A29}"/>
                    </a:ext>
                  </a:extLst>
                </p:cNvPr>
                <p:cNvSpPr/>
                <p:nvPr/>
              </p:nvSpPr>
              <p:spPr>
                <a:xfrm flipH="1">
                  <a:off x="7150164" y="2742048"/>
                  <a:ext cx="250658" cy="270344"/>
                </a:xfrm>
                <a:prstGeom prst="rightArrow">
                  <a:avLst/>
                </a:prstGeom>
                <a:solidFill>
                  <a:srgbClr val="F03C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4" name="Flecha derecha 1013">
                  <a:extLst>
                    <a:ext uri="{FF2B5EF4-FFF2-40B4-BE49-F238E27FC236}">
                      <a16:creationId xmlns:a16="http://schemas.microsoft.com/office/drawing/2014/main" id="{51E109DB-C2F5-0DE8-677A-4BDA0D813DA0}"/>
                    </a:ext>
                  </a:extLst>
                </p:cNvPr>
                <p:cNvSpPr/>
                <p:nvPr/>
              </p:nvSpPr>
              <p:spPr>
                <a:xfrm flipH="1">
                  <a:off x="3685828" y="2736499"/>
                  <a:ext cx="583698" cy="270344"/>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5" name="Flecha derecha 1014">
                  <a:extLst>
                    <a:ext uri="{FF2B5EF4-FFF2-40B4-BE49-F238E27FC236}">
                      <a16:creationId xmlns:a16="http://schemas.microsoft.com/office/drawing/2014/main" id="{53D78F02-E749-7F34-8D6F-58D90F2DC16D}"/>
                    </a:ext>
                  </a:extLst>
                </p:cNvPr>
                <p:cNvSpPr/>
                <p:nvPr/>
              </p:nvSpPr>
              <p:spPr>
                <a:xfrm rot="10800000" flipH="1">
                  <a:off x="6412386" y="2736499"/>
                  <a:ext cx="137212" cy="270344"/>
                </a:xfrm>
                <a:prstGeom prst="rightArrow">
                  <a:avLst/>
                </a:prstGeom>
                <a:solidFill>
                  <a:srgbClr val="ED6B5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016" name="Grupo 1015">
                  <a:extLst>
                    <a:ext uri="{FF2B5EF4-FFF2-40B4-BE49-F238E27FC236}">
                      <a16:creationId xmlns:a16="http://schemas.microsoft.com/office/drawing/2014/main" id="{975AF055-A460-F2F6-2E32-78CB9C830A04}"/>
                    </a:ext>
                  </a:extLst>
                </p:cNvPr>
                <p:cNvGrpSpPr/>
                <p:nvPr/>
              </p:nvGrpSpPr>
              <p:grpSpPr>
                <a:xfrm>
                  <a:off x="8617165" y="2536500"/>
                  <a:ext cx="1960733" cy="853756"/>
                  <a:chOff x="9292439" y="2536500"/>
                  <a:chExt cx="1277130" cy="853756"/>
                </a:xfrm>
              </p:grpSpPr>
              <p:sp>
                <p:nvSpPr>
                  <p:cNvPr id="1017" name="Flecha derecha 1016">
                    <a:extLst>
                      <a:ext uri="{FF2B5EF4-FFF2-40B4-BE49-F238E27FC236}">
                        <a16:creationId xmlns:a16="http://schemas.microsoft.com/office/drawing/2014/main" id="{84234020-A46D-8205-2C33-409422E4A7B6}"/>
                      </a:ext>
                    </a:extLst>
                  </p:cNvPr>
                  <p:cNvSpPr/>
                  <p:nvPr/>
                </p:nvSpPr>
                <p:spPr>
                  <a:xfrm rot="10800000" flipH="1">
                    <a:off x="10340356" y="2742048"/>
                    <a:ext cx="70282" cy="270344"/>
                  </a:xfrm>
                  <a:prstGeom prst="rightArrow">
                    <a:avLst/>
                  </a:prstGeom>
                  <a:solidFill>
                    <a:srgbClr val="4BB0A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8AE61"/>
                      </a:highlight>
                    </a:endParaRPr>
                  </a:p>
                </p:txBody>
              </p:sp>
              <p:sp>
                <p:nvSpPr>
                  <p:cNvPr id="1018" name="Flecha derecha 1017">
                    <a:extLst>
                      <a:ext uri="{FF2B5EF4-FFF2-40B4-BE49-F238E27FC236}">
                        <a16:creationId xmlns:a16="http://schemas.microsoft.com/office/drawing/2014/main" id="{EC4B3EC4-613C-6A10-AE28-AF7184254B2A}"/>
                      </a:ext>
                    </a:extLst>
                  </p:cNvPr>
                  <p:cNvSpPr/>
                  <p:nvPr/>
                </p:nvSpPr>
                <p:spPr>
                  <a:xfrm flipH="1">
                    <a:off x="9897835" y="2742048"/>
                    <a:ext cx="106746" cy="270344"/>
                  </a:xfrm>
                  <a:prstGeom prst="rightArrow">
                    <a:avLst/>
                  </a:prstGeom>
                  <a:solidFill>
                    <a:srgbClr val="F03C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019" name="Conector recto 1018">
                    <a:extLst>
                      <a:ext uri="{FF2B5EF4-FFF2-40B4-BE49-F238E27FC236}">
                        <a16:creationId xmlns:a16="http://schemas.microsoft.com/office/drawing/2014/main" id="{064EF00A-C622-36CE-1605-1BAD591102DC}"/>
                      </a:ext>
                    </a:extLst>
                  </p:cNvPr>
                  <p:cNvCxnSpPr>
                    <a:cxnSpLocks/>
                  </p:cNvCxnSpPr>
                  <p:nvPr/>
                </p:nvCxnSpPr>
                <p:spPr>
                  <a:xfrm>
                    <a:off x="9301937" y="3074228"/>
                    <a:ext cx="1267338"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20" name="Conector recto 1019">
                    <a:extLst>
                      <a:ext uri="{FF2B5EF4-FFF2-40B4-BE49-F238E27FC236}">
                        <a16:creationId xmlns:a16="http://schemas.microsoft.com/office/drawing/2014/main" id="{19DD8FA6-C806-0251-8664-44EF2BDBD595}"/>
                      </a:ext>
                    </a:extLst>
                  </p:cNvPr>
                  <p:cNvCxnSpPr>
                    <a:cxnSpLocks/>
                  </p:cNvCxnSpPr>
                  <p:nvPr/>
                </p:nvCxnSpPr>
                <p:spPr>
                  <a:xfrm flipV="1">
                    <a:off x="9552346" y="3071663"/>
                    <a:ext cx="0" cy="88071"/>
                  </a:xfrm>
                  <a:prstGeom prst="line">
                    <a:avLst/>
                  </a:prstGeom>
                  <a:ln w="28575"/>
                </p:spPr>
                <p:style>
                  <a:lnRef idx="1">
                    <a:schemeClr val="dk1"/>
                  </a:lnRef>
                  <a:fillRef idx="0">
                    <a:schemeClr val="dk1"/>
                  </a:fillRef>
                  <a:effectRef idx="0">
                    <a:schemeClr val="dk1"/>
                  </a:effectRef>
                  <a:fontRef idx="minor">
                    <a:schemeClr val="tx1"/>
                  </a:fontRef>
                </p:style>
              </p:cxnSp>
              <p:sp>
                <p:nvSpPr>
                  <p:cNvPr id="1021" name="CuadroTexto 1020">
                    <a:extLst>
                      <a:ext uri="{FF2B5EF4-FFF2-40B4-BE49-F238E27FC236}">
                        <a16:creationId xmlns:a16="http://schemas.microsoft.com/office/drawing/2014/main" id="{D3DFB47B-3891-D754-E935-58CB5B1B95E3}"/>
                      </a:ext>
                    </a:extLst>
                  </p:cNvPr>
                  <p:cNvSpPr txBox="1"/>
                  <p:nvPr/>
                </p:nvSpPr>
                <p:spPr>
                  <a:xfrm>
                    <a:off x="9480990" y="3153590"/>
                    <a:ext cx="296368" cy="236666"/>
                  </a:xfrm>
                  <a:prstGeom prst="rect">
                    <a:avLst/>
                  </a:prstGeom>
                  <a:noFill/>
                </p:spPr>
                <p:txBody>
                  <a:bodyPr wrap="none" rtlCol="0">
                    <a:spAutoFit/>
                  </a:bodyPr>
                  <a:lstStyle/>
                  <a:p>
                    <a:r>
                      <a:rPr lang="en-GB" sz="900" dirty="0">
                        <a:latin typeface="Franklin Gothic Medium" panose="020B0603020102020204" pitchFamily="34" charset="0"/>
                      </a:rPr>
                      <a:t>70kb</a:t>
                    </a:r>
                  </a:p>
                </p:txBody>
              </p:sp>
              <p:sp>
                <p:nvSpPr>
                  <p:cNvPr id="1022" name="CuadroTexto 1021">
                    <a:extLst>
                      <a:ext uri="{FF2B5EF4-FFF2-40B4-BE49-F238E27FC236}">
                        <a16:creationId xmlns:a16="http://schemas.microsoft.com/office/drawing/2014/main" id="{DED25D07-0154-0B5C-93FC-ED2EAC35FB8D}"/>
                      </a:ext>
                    </a:extLst>
                  </p:cNvPr>
                  <p:cNvSpPr txBox="1"/>
                  <p:nvPr/>
                </p:nvSpPr>
                <p:spPr>
                  <a:xfrm>
                    <a:off x="9611393" y="2536500"/>
                    <a:ext cx="488438" cy="236666"/>
                  </a:xfrm>
                  <a:prstGeom prst="rect">
                    <a:avLst/>
                  </a:prstGeom>
                  <a:noFill/>
                </p:spPr>
                <p:txBody>
                  <a:bodyPr wrap="none" rtlCol="0">
                    <a:spAutoFit/>
                  </a:bodyPr>
                  <a:lstStyle/>
                  <a:p>
                    <a:r>
                      <a:rPr lang="en-GB" sz="900" dirty="0">
                        <a:latin typeface="Franklin Gothic Medium Cond" panose="020B0606030402020204" pitchFamily="34" charset="0"/>
                      </a:rPr>
                      <a:t>Helicase SFII</a:t>
                    </a:r>
                  </a:p>
                </p:txBody>
              </p:sp>
              <p:sp>
                <p:nvSpPr>
                  <p:cNvPr id="1023" name="CuadroTexto 1022">
                    <a:extLst>
                      <a:ext uri="{FF2B5EF4-FFF2-40B4-BE49-F238E27FC236}">
                        <a16:creationId xmlns:a16="http://schemas.microsoft.com/office/drawing/2014/main" id="{4ACF605A-21D5-A50F-40FF-A8134A1DE63F}"/>
                      </a:ext>
                    </a:extLst>
                  </p:cNvPr>
                  <p:cNvSpPr txBox="1"/>
                  <p:nvPr/>
                </p:nvSpPr>
                <p:spPr>
                  <a:xfrm>
                    <a:off x="10330072" y="2578343"/>
                    <a:ext cx="239497" cy="236666"/>
                  </a:xfrm>
                  <a:prstGeom prst="rect">
                    <a:avLst/>
                  </a:prstGeom>
                  <a:noFill/>
                </p:spPr>
                <p:txBody>
                  <a:bodyPr wrap="none" rtlCol="0">
                    <a:spAutoFit/>
                  </a:bodyPr>
                  <a:lstStyle/>
                  <a:p>
                    <a:r>
                      <a:rPr lang="en-GB" sz="900" dirty="0">
                        <a:latin typeface="Franklin Gothic Medium Cond" panose="020B0606030402020204" pitchFamily="34" charset="0"/>
                      </a:rPr>
                      <a:t>AAA</a:t>
                    </a:r>
                  </a:p>
                </p:txBody>
              </p:sp>
              <p:cxnSp>
                <p:nvCxnSpPr>
                  <p:cNvPr id="1192" name="Conector recto 1191">
                    <a:extLst>
                      <a:ext uri="{FF2B5EF4-FFF2-40B4-BE49-F238E27FC236}">
                        <a16:creationId xmlns:a16="http://schemas.microsoft.com/office/drawing/2014/main" id="{6B7762CA-C4DF-6BE9-57E3-EB5E522BC96D}"/>
                      </a:ext>
                    </a:extLst>
                  </p:cNvPr>
                  <p:cNvCxnSpPr>
                    <a:cxnSpLocks/>
                  </p:cNvCxnSpPr>
                  <p:nvPr/>
                </p:nvCxnSpPr>
                <p:spPr>
                  <a:xfrm flipV="1">
                    <a:off x="9292439" y="2965906"/>
                    <a:ext cx="30434" cy="21151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grpSp>
            <p:nvGrpSpPr>
              <p:cNvPr id="962" name="Grupo 961">
                <a:extLst>
                  <a:ext uri="{FF2B5EF4-FFF2-40B4-BE49-F238E27FC236}">
                    <a16:creationId xmlns:a16="http://schemas.microsoft.com/office/drawing/2014/main" id="{76A2C4B4-4F1D-7784-8AAE-AC4B650308C8}"/>
                  </a:ext>
                </a:extLst>
              </p:cNvPr>
              <p:cNvGrpSpPr/>
              <p:nvPr/>
            </p:nvGrpSpPr>
            <p:grpSpPr>
              <a:xfrm>
                <a:off x="3087538" y="1839860"/>
                <a:ext cx="7489908" cy="745438"/>
                <a:chOff x="3249951" y="1839860"/>
                <a:chExt cx="6708334" cy="745438"/>
              </a:xfrm>
            </p:grpSpPr>
            <p:cxnSp>
              <p:nvCxnSpPr>
                <p:cNvPr id="963" name="Conector recto 962">
                  <a:extLst>
                    <a:ext uri="{FF2B5EF4-FFF2-40B4-BE49-F238E27FC236}">
                      <a16:creationId xmlns:a16="http://schemas.microsoft.com/office/drawing/2014/main" id="{74AFEEB3-CABB-C818-9A49-CF54EE823D55}"/>
                    </a:ext>
                  </a:extLst>
                </p:cNvPr>
                <p:cNvCxnSpPr>
                  <a:cxnSpLocks/>
                </p:cNvCxnSpPr>
                <p:nvPr/>
              </p:nvCxnSpPr>
              <p:spPr>
                <a:xfrm>
                  <a:off x="3249951" y="2258496"/>
                  <a:ext cx="5830611"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964" name="CuadroTexto 963">
                  <a:extLst>
                    <a:ext uri="{FF2B5EF4-FFF2-40B4-BE49-F238E27FC236}">
                      <a16:creationId xmlns:a16="http://schemas.microsoft.com/office/drawing/2014/main" id="{D9DFBBB5-3A9F-2BE8-4B13-22CF57BEE45F}"/>
                    </a:ext>
                  </a:extLst>
                </p:cNvPr>
                <p:cNvSpPr txBox="1"/>
                <p:nvPr/>
              </p:nvSpPr>
              <p:spPr>
                <a:xfrm>
                  <a:off x="4275911" y="2341339"/>
                  <a:ext cx="427601" cy="236666"/>
                </a:xfrm>
                <a:prstGeom prst="rect">
                  <a:avLst/>
                </a:prstGeom>
                <a:noFill/>
              </p:spPr>
              <p:txBody>
                <a:bodyPr wrap="none" rtlCol="0">
                  <a:spAutoFit/>
                </a:bodyPr>
                <a:lstStyle/>
                <a:p>
                  <a:r>
                    <a:rPr lang="en-GB" sz="900" dirty="0">
                      <a:latin typeface="Franklin Gothic Medium" panose="020B0603020102020204" pitchFamily="34" charset="0"/>
                    </a:rPr>
                    <a:t>20kb</a:t>
                  </a:r>
                </a:p>
              </p:txBody>
            </p:sp>
            <p:sp>
              <p:nvSpPr>
                <p:cNvPr id="965" name="CuadroTexto 964">
                  <a:extLst>
                    <a:ext uri="{FF2B5EF4-FFF2-40B4-BE49-F238E27FC236}">
                      <a16:creationId xmlns:a16="http://schemas.microsoft.com/office/drawing/2014/main" id="{9AEE8926-C569-EDBA-D025-9B9A0ED3758E}"/>
                    </a:ext>
                  </a:extLst>
                </p:cNvPr>
                <p:cNvSpPr txBox="1"/>
                <p:nvPr/>
              </p:nvSpPr>
              <p:spPr>
                <a:xfrm>
                  <a:off x="5563360" y="2345860"/>
                  <a:ext cx="427601" cy="236666"/>
                </a:xfrm>
                <a:prstGeom prst="rect">
                  <a:avLst/>
                </a:prstGeom>
                <a:noFill/>
              </p:spPr>
              <p:txBody>
                <a:bodyPr wrap="none" rtlCol="0">
                  <a:spAutoFit/>
                </a:bodyPr>
                <a:lstStyle/>
                <a:p>
                  <a:r>
                    <a:rPr lang="en-GB" sz="900" dirty="0">
                      <a:latin typeface="Franklin Gothic Medium" panose="020B0603020102020204" pitchFamily="34" charset="0"/>
                    </a:rPr>
                    <a:t>40kb</a:t>
                  </a:r>
                </a:p>
              </p:txBody>
            </p:sp>
            <p:sp>
              <p:nvSpPr>
                <p:cNvPr id="966" name="CuadroTexto 965">
                  <a:extLst>
                    <a:ext uri="{FF2B5EF4-FFF2-40B4-BE49-F238E27FC236}">
                      <a16:creationId xmlns:a16="http://schemas.microsoft.com/office/drawing/2014/main" id="{A3BEE950-5B45-5FC1-99A8-74E69AC2C4DD}"/>
                    </a:ext>
                  </a:extLst>
                </p:cNvPr>
                <p:cNvSpPr txBox="1"/>
                <p:nvPr/>
              </p:nvSpPr>
              <p:spPr>
                <a:xfrm>
                  <a:off x="6856845" y="2348632"/>
                  <a:ext cx="427601" cy="236666"/>
                </a:xfrm>
                <a:prstGeom prst="rect">
                  <a:avLst/>
                </a:prstGeom>
                <a:noFill/>
              </p:spPr>
              <p:txBody>
                <a:bodyPr wrap="none" rtlCol="0">
                  <a:spAutoFit/>
                </a:bodyPr>
                <a:lstStyle/>
                <a:p>
                  <a:r>
                    <a:rPr lang="en-GB" sz="900" dirty="0">
                      <a:latin typeface="Franklin Gothic Medium" panose="020B0603020102020204" pitchFamily="34" charset="0"/>
                    </a:rPr>
                    <a:t>60kb</a:t>
                  </a:r>
                </a:p>
              </p:txBody>
            </p:sp>
            <p:sp>
              <p:nvSpPr>
                <p:cNvPr id="967" name="CuadroTexto 966">
                  <a:extLst>
                    <a:ext uri="{FF2B5EF4-FFF2-40B4-BE49-F238E27FC236}">
                      <a16:creationId xmlns:a16="http://schemas.microsoft.com/office/drawing/2014/main" id="{E80A327F-A834-B18C-6C7A-C1E14BAD46B5}"/>
                    </a:ext>
                  </a:extLst>
                </p:cNvPr>
                <p:cNvSpPr txBox="1"/>
                <p:nvPr/>
              </p:nvSpPr>
              <p:spPr>
                <a:xfrm>
                  <a:off x="8150330" y="2341339"/>
                  <a:ext cx="427601" cy="236666"/>
                </a:xfrm>
                <a:prstGeom prst="rect">
                  <a:avLst/>
                </a:prstGeom>
                <a:noFill/>
              </p:spPr>
              <p:txBody>
                <a:bodyPr wrap="none" rtlCol="0">
                  <a:spAutoFit/>
                </a:bodyPr>
                <a:lstStyle/>
                <a:p>
                  <a:r>
                    <a:rPr lang="en-GB" sz="900" dirty="0">
                      <a:latin typeface="Franklin Gothic Medium" panose="020B0603020102020204" pitchFamily="34" charset="0"/>
                    </a:rPr>
                    <a:t>80kb</a:t>
                  </a:r>
                </a:p>
              </p:txBody>
            </p:sp>
            <p:sp>
              <p:nvSpPr>
                <p:cNvPr id="968" name="CuadroTexto 967">
                  <a:extLst>
                    <a:ext uri="{FF2B5EF4-FFF2-40B4-BE49-F238E27FC236}">
                      <a16:creationId xmlns:a16="http://schemas.microsoft.com/office/drawing/2014/main" id="{23B69B9F-CED1-A281-1D11-F018E106C2BC}"/>
                    </a:ext>
                  </a:extLst>
                </p:cNvPr>
                <p:cNvSpPr txBox="1"/>
                <p:nvPr/>
              </p:nvSpPr>
              <p:spPr>
                <a:xfrm>
                  <a:off x="9238509" y="2327407"/>
                  <a:ext cx="492624" cy="236666"/>
                </a:xfrm>
                <a:prstGeom prst="rect">
                  <a:avLst/>
                </a:prstGeom>
                <a:noFill/>
              </p:spPr>
              <p:txBody>
                <a:bodyPr wrap="none" rtlCol="0">
                  <a:spAutoFit/>
                </a:bodyPr>
                <a:lstStyle/>
                <a:p>
                  <a:r>
                    <a:rPr lang="en-GB" sz="900" dirty="0">
                      <a:latin typeface="Franklin Gothic Medium" panose="020B0603020102020204" pitchFamily="34" charset="0"/>
                    </a:rPr>
                    <a:t>100kb</a:t>
                  </a:r>
                </a:p>
              </p:txBody>
            </p:sp>
            <p:cxnSp>
              <p:nvCxnSpPr>
                <p:cNvPr id="969" name="Conector recto 968">
                  <a:extLst>
                    <a:ext uri="{FF2B5EF4-FFF2-40B4-BE49-F238E27FC236}">
                      <a16:creationId xmlns:a16="http://schemas.microsoft.com/office/drawing/2014/main" id="{B32CE860-2A42-338C-84FD-A38B4F0E3D72}"/>
                    </a:ext>
                  </a:extLst>
                </p:cNvPr>
                <p:cNvCxnSpPr>
                  <a:cxnSpLocks/>
                </p:cNvCxnSpPr>
                <p:nvPr/>
              </p:nvCxnSpPr>
              <p:spPr>
                <a:xfrm flipV="1">
                  <a:off x="9345640" y="2265327"/>
                  <a:ext cx="0" cy="88070"/>
                </a:xfrm>
                <a:prstGeom prst="line">
                  <a:avLst/>
                </a:prstGeom>
                <a:ln w="28575"/>
              </p:spPr>
              <p:style>
                <a:lnRef idx="1">
                  <a:schemeClr val="dk1"/>
                </a:lnRef>
                <a:fillRef idx="0">
                  <a:schemeClr val="dk1"/>
                </a:fillRef>
                <a:effectRef idx="0">
                  <a:schemeClr val="dk1"/>
                </a:effectRef>
                <a:fontRef idx="minor">
                  <a:schemeClr val="tx1"/>
                </a:fontRef>
              </p:style>
            </p:cxnSp>
            <p:cxnSp>
              <p:nvCxnSpPr>
                <p:cNvPr id="970" name="Conector recto 969">
                  <a:extLst>
                    <a:ext uri="{FF2B5EF4-FFF2-40B4-BE49-F238E27FC236}">
                      <a16:creationId xmlns:a16="http://schemas.microsoft.com/office/drawing/2014/main" id="{B72F3916-4A67-EE24-62BD-B351F3A7545F}"/>
                    </a:ext>
                  </a:extLst>
                </p:cNvPr>
                <p:cNvCxnSpPr>
                  <a:cxnSpLocks/>
                </p:cNvCxnSpPr>
                <p:nvPr/>
              </p:nvCxnSpPr>
              <p:spPr>
                <a:xfrm flipV="1">
                  <a:off x="8248985" y="2257790"/>
                  <a:ext cx="0" cy="88070"/>
                </a:xfrm>
                <a:prstGeom prst="line">
                  <a:avLst/>
                </a:prstGeom>
                <a:ln w="28575"/>
              </p:spPr>
              <p:style>
                <a:lnRef idx="1">
                  <a:schemeClr val="dk1"/>
                </a:lnRef>
                <a:fillRef idx="0">
                  <a:schemeClr val="dk1"/>
                </a:fillRef>
                <a:effectRef idx="0">
                  <a:schemeClr val="dk1"/>
                </a:effectRef>
                <a:fontRef idx="minor">
                  <a:schemeClr val="tx1"/>
                </a:fontRef>
              </p:style>
            </p:cxnSp>
            <p:cxnSp>
              <p:nvCxnSpPr>
                <p:cNvPr id="971" name="Conector recto 970">
                  <a:extLst>
                    <a:ext uri="{FF2B5EF4-FFF2-40B4-BE49-F238E27FC236}">
                      <a16:creationId xmlns:a16="http://schemas.microsoft.com/office/drawing/2014/main" id="{4EAC5BEC-CDF4-2A6A-A1A6-CEF56D7C69B0}"/>
                    </a:ext>
                  </a:extLst>
                </p:cNvPr>
                <p:cNvCxnSpPr>
                  <a:cxnSpLocks/>
                </p:cNvCxnSpPr>
                <p:nvPr/>
              </p:nvCxnSpPr>
              <p:spPr>
                <a:xfrm flipV="1">
                  <a:off x="6956150" y="2247641"/>
                  <a:ext cx="0" cy="88070"/>
                </a:xfrm>
                <a:prstGeom prst="line">
                  <a:avLst/>
                </a:prstGeom>
                <a:ln w="28575"/>
              </p:spPr>
              <p:style>
                <a:lnRef idx="1">
                  <a:schemeClr val="dk1"/>
                </a:lnRef>
                <a:fillRef idx="0">
                  <a:schemeClr val="dk1"/>
                </a:fillRef>
                <a:effectRef idx="0">
                  <a:schemeClr val="dk1"/>
                </a:effectRef>
                <a:fontRef idx="minor">
                  <a:schemeClr val="tx1"/>
                </a:fontRef>
              </p:style>
            </p:cxnSp>
            <p:cxnSp>
              <p:nvCxnSpPr>
                <p:cNvPr id="972" name="Conector recto 971">
                  <a:extLst>
                    <a:ext uri="{FF2B5EF4-FFF2-40B4-BE49-F238E27FC236}">
                      <a16:creationId xmlns:a16="http://schemas.microsoft.com/office/drawing/2014/main" id="{D8D1B487-AE7A-E8AD-F8AF-189BE470885E}"/>
                    </a:ext>
                  </a:extLst>
                </p:cNvPr>
                <p:cNvCxnSpPr>
                  <a:cxnSpLocks/>
                </p:cNvCxnSpPr>
                <p:nvPr/>
              </p:nvCxnSpPr>
              <p:spPr>
                <a:xfrm flipV="1">
                  <a:off x="5666463" y="2247640"/>
                  <a:ext cx="0" cy="88070"/>
                </a:xfrm>
                <a:prstGeom prst="line">
                  <a:avLst/>
                </a:prstGeom>
                <a:ln w="28575"/>
              </p:spPr>
              <p:style>
                <a:lnRef idx="1">
                  <a:schemeClr val="dk1"/>
                </a:lnRef>
                <a:fillRef idx="0">
                  <a:schemeClr val="dk1"/>
                </a:fillRef>
                <a:effectRef idx="0">
                  <a:schemeClr val="dk1"/>
                </a:effectRef>
                <a:fontRef idx="minor">
                  <a:schemeClr val="tx1"/>
                </a:fontRef>
              </p:style>
            </p:cxnSp>
            <p:cxnSp>
              <p:nvCxnSpPr>
                <p:cNvPr id="973" name="Conector recto 972">
                  <a:extLst>
                    <a:ext uri="{FF2B5EF4-FFF2-40B4-BE49-F238E27FC236}">
                      <a16:creationId xmlns:a16="http://schemas.microsoft.com/office/drawing/2014/main" id="{6CAA16DC-95F1-802C-CFDF-D882DDC9F1A3}"/>
                    </a:ext>
                  </a:extLst>
                </p:cNvPr>
                <p:cNvCxnSpPr>
                  <a:cxnSpLocks/>
                </p:cNvCxnSpPr>
                <p:nvPr/>
              </p:nvCxnSpPr>
              <p:spPr>
                <a:xfrm flipV="1">
                  <a:off x="4374566" y="2249787"/>
                  <a:ext cx="0" cy="88070"/>
                </a:xfrm>
                <a:prstGeom prst="line">
                  <a:avLst/>
                </a:prstGeom>
                <a:ln w="28575"/>
              </p:spPr>
              <p:style>
                <a:lnRef idx="1">
                  <a:schemeClr val="dk1"/>
                </a:lnRef>
                <a:fillRef idx="0">
                  <a:schemeClr val="dk1"/>
                </a:fillRef>
                <a:effectRef idx="0">
                  <a:schemeClr val="dk1"/>
                </a:effectRef>
                <a:fontRef idx="minor">
                  <a:schemeClr val="tx1"/>
                </a:fontRef>
              </p:style>
            </p:cxnSp>
            <p:sp>
              <p:nvSpPr>
                <p:cNvPr id="974" name="Flecha derecha 973">
                  <a:extLst>
                    <a:ext uri="{FF2B5EF4-FFF2-40B4-BE49-F238E27FC236}">
                      <a16:creationId xmlns:a16="http://schemas.microsoft.com/office/drawing/2014/main" id="{C4D80741-7800-4E9C-E6E3-A52B0895F75E}"/>
                    </a:ext>
                  </a:extLst>
                </p:cNvPr>
                <p:cNvSpPr/>
                <p:nvPr/>
              </p:nvSpPr>
              <p:spPr>
                <a:xfrm flipH="1">
                  <a:off x="3654515" y="2022963"/>
                  <a:ext cx="261545" cy="211482"/>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5" name="Flecha derecha 974">
                  <a:extLst>
                    <a:ext uri="{FF2B5EF4-FFF2-40B4-BE49-F238E27FC236}">
                      <a16:creationId xmlns:a16="http://schemas.microsoft.com/office/drawing/2014/main" id="{56C97F4C-6BE6-9477-ECDD-2248C38B47D8}"/>
                    </a:ext>
                  </a:extLst>
                </p:cNvPr>
                <p:cNvSpPr/>
                <p:nvPr/>
              </p:nvSpPr>
              <p:spPr>
                <a:xfrm flipH="1">
                  <a:off x="4700054" y="2015672"/>
                  <a:ext cx="223639" cy="211482"/>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6" name="Flecha derecha 975">
                  <a:extLst>
                    <a:ext uri="{FF2B5EF4-FFF2-40B4-BE49-F238E27FC236}">
                      <a16:creationId xmlns:a16="http://schemas.microsoft.com/office/drawing/2014/main" id="{A05987E8-2D3E-9834-6B9D-5DC4319CCAAA}"/>
                    </a:ext>
                  </a:extLst>
                </p:cNvPr>
                <p:cNvSpPr/>
                <p:nvPr/>
              </p:nvSpPr>
              <p:spPr>
                <a:xfrm rot="10800000" flipH="1">
                  <a:off x="5727280" y="2018323"/>
                  <a:ext cx="34113" cy="211483"/>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7" name="Flecha derecha 976">
                  <a:extLst>
                    <a:ext uri="{FF2B5EF4-FFF2-40B4-BE49-F238E27FC236}">
                      <a16:creationId xmlns:a16="http://schemas.microsoft.com/office/drawing/2014/main" id="{7B715D3A-55D5-76A5-4320-8DB7D8DBE416}"/>
                    </a:ext>
                  </a:extLst>
                </p:cNvPr>
                <p:cNvSpPr/>
                <p:nvPr/>
              </p:nvSpPr>
              <p:spPr>
                <a:xfrm rot="10800000" flipH="1">
                  <a:off x="7506542" y="2015672"/>
                  <a:ext cx="407858" cy="211482"/>
                </a:xfrm>
                <a:prstGeom prst="rightArrow">
                  <a:avLst/>
                </a:prstGeom>
                <a:solidFill>
                  <a:srgbClr val="ED6B5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8" name="Flecha derecha 977">
                  <a:extLst>
                    <a:ext uri="{FF2B5EF4-FFF2-40B4-BE49-F238E27FC236}">
                      <a16:creationId xmlns:a16="http://schemas.microsoft.com/office/drawing/2014/main" id="{C432FB1D-1661-0C58-05C4-DA1F3376627C}"/>
                    </a:ext>
                  </a:extLst>
                </p:cNvPr>
                <p:cNvSpPr/>
                <p:nvPr/>
              </p:nvSpPr>
              <p:spPr>
                <a:xfrm rot="10800000" flipH="1">
                  <a:off x="8341084" y="2015672"/>
                  <a:ext cx="126730" cy="211482"/>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79" name="Flecha derecha 978">
                  <a:extLst>
                    <a:ext uri="{FF2B5EF4-FFF2-40B4-BE49-F238E27FC236}">
                      <a16:creationId xmlns:a16="http://schemas.microsoft.com/office/drawing/2014/main" id="{CDA878AC-8B34-C6D1-6FC1-45804FAFEE19}"/>
                    </a:ext>
                  </a:extLst>
                </p:cNvPr>
                <p:cNvSpPr/>
                <p:nvPr/>
              </p:nvSpPr>
              <p:spPr>
                <a:xfrm rot="10800000" flipH="1">
                  <a:off x="8863470" y="2015409"/>
                  <a:ext cx="55784" cy="211482"/>
                </a:xfrm>
                <a:prstGeom prst="rightArrow">
                  <a:avLst/>
                </a:prstGeom>
                <a:solidFill>
                  <a:srgbClr val="F03C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0" name="Flecha derecha 979">
                  <a:extLst>
                    <a:ext uri="{FF2B5EF4-FFF2-40B4-BE49-F238E27FC236}">
                      <a16:creationId xmlns:a16="http://schemas.microsoft.com/office/drawing/2014/main" id="{FB17CF12-D306-8A85-21D1-A7D36EE36AF8}"/>
                    </a:ext>
                  </a:extLst>
                </p:cNvPr>
                <p:cNvSpPr/>
                <p:nvPr/>
              </p:nvSpPr>
              <p:spPr>
                <a:xfrm rot="10800000" flipH="1">
                  <a:off x="9589245" y="2015672"/>
                  <a:ext cx="112224" cy="211482"/>
                </a:xfrm>
                <a:prstGeom prst="rightArrow">
                  <a:avLst/>
                </a:prstGeom>
                <a:solidFill>
                  <a:srgbClr val="F03C5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1" name="Flecha derecha 980">
                  <a:extLst>
                    <a:ext uri="{FF2B5EF4-FFF2-40B4-BE49-F238E27FC236}">
                      <a16:creationId xmlns:a16="http://schemas.microsoft.com/office/drawing/2014/main" id="{D07907F0-32D6-C9E1-3B29-B4F28933020E}"/>
                    </a:ext>
                  </a:extLst>
                </p:cNvPr>
                <p:cNvSpPr/>
                <p:nvPr/>
              </p:nvSpPr>
              <p:spPr>
                <a:xfrm rot="10800000">
                  <a:off x="8467813" y="2015449"/>
                  <a:ext cx="82169" cy="211482"/>
                </a:xfrm>
                <a:prstGeom prst="rightArrow">
                  <a:avLst/>
                </a:prstGeom>
                <a:solidFill>
                  <a:srgbClr val="4BB0A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2" name="Flecha derecha 981">
                  <a:extLst>
                    <a:ext uri="{FF2B5EF4-FFF2-40B4-BE49-F238E27FC236}">
                      <a16:creationId xmlns:a16="http://schemas.microsoft.com/office/drawing/2014/main" id="{DF313CA4-4EEF-431A-4BEE-15CEDF53C567}"/>
                    </a:ext>
                  </a:extLst>
                </p:cNvPr>
                <p:cNvSpPr/>
                <p:nvPr/>
              </p:nvSpPr>
              <p:spPr>
                <a:xfrm rot="10800000" flipH="1">
                  <a:off x="4928220" y="2015450"/>
                  <a:ext cx="73112" cy="211482"/>
                </a:xfrm>
                <a:prstGeom prst="rightArrow">
                  <a:avLst/>
                </a:prstGeom>
                <a:solidFill>
                  <a:srgbClr val="4BB0A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3" name="Flecha derecha 982">
                  <a:extLst>
                    <a:ext uri="{FF2B5EF4-FFF2-40B4-BE49-F238E27FC236}">
                      <a16:creationId xmlns:a16="http://schemas.microsoft.com/office/drawing/2014/main" id="{F8812DBF-FD7D-07B0-D203-66B57D7EA016}"/>
                    </a:ext>
                  </a:extLst>
                </p:cNvPr>
                <p:cNvSpPr/>
                <p:nvPr/>
              </p:nvSpPr>
              <p:spPr>
                <a:xfrm flipH="1">
                  <a:off x="3614428" y="2022963"/>
                  <a:ext cx="40087" cy="211482"/>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4" name="Flecha derecha 983">
                  <a:extLst>
                    <a:ext uri="{FF2B5EF4-FFF2-40B4-BE49-F238E27FC236}">
                      <a16:creationId xmlns:a16="http://schemas.microsoft.com/office/drawing/2014/main" id="{70ACBAE5-606F-FD6D-6151-829AE3AB8F2A}"/>
                    </a:ext>
                  </a:extLst>
                </p:cNvPr>
                <p:cNvSpPr/>
                <p:nvPr/>
              </p:nvSpPr>
              <p:spPr>
                <a:xfrm flipH="1">
                  <a:off x="4133979" y="2017804"/>
                  <a:ext cx="21795" cy="211482"/>
                </a:xfrm>
                <a:prstGeom prst="rightArrow">
                  <a:avLst/>
                </a:prstGeom>
                <a:solidFill>
                  <a:srgbClr val="ACDDA4"/>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5" name="Flecha derecha 984">
                  <a:extLst>
                    <a:ext uri="{FF2B5EF4-FFF2-40B4-BE49-F238E27FC236}">
                      <a16:creationId xmlns:a16="http://schemas.microsoft.com/office/drawing/2014/main" id="{831D8164-BA72-EE9E-BA6C-E34DF357941E}"/>
                    </a:ext>
                  </a:extLst>
                </p:cNvPr>
                <p:cNvSpPr/>
                <p:nvPr/>
              </p:nvSpPr>
              <p:spPr>
                <a:xfrm rot="10800000">
                  <a:off x="6467924" y="2013110"/>
                  <a:ext cx="21795" cy="211482"/>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6" name="Flecha derecha 985">
                  <a:extLst>
                    <a:ext uri="{FF2B5EF4-FFF2-40B4-BE49-F238E27FC236}">
                      <a16:creationId xmlns:a16="http://schemas.microsoft.com/office/drawing/2014/main" id="{0490920A-80CB-C437-E810-E55EE8087BAF}"/>
                    </a:ext>
                  </a:extLst>
                </p:cNvPr>
                <p:cNvSpPr/>
                <p:nvPr/>
              </p:nvSpPr>
              <p:spPr>
                <a:xfrm rot="10800000" flipH="1">
                  <a:off x="6765182" y="2013110"/>
                  <a:ext cx="34115" cy="211482"/>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7" name="Flecha derecha 986">
                  <a:extLst>
                    <a:ext uri="{FF2B5EF4-FFF2-40B4-BE49-F238E27FC236}">
                      <a16:creationId xmlns:a16="http://schemas.microsoft.com/office/drawing/2014/main" id="{213BF64D-5620-3DA0-10DD-A6AD5CC6AA73}"/>
                    </a:ext>
                  </a:extLst>
                </p:cNvPr>
                <p:cNvSpPr/>
                <p:nvPr/>
              </p:nvSpPr>
              <p:spPr>
                <a:xfrm>
                  <a:off x="4465210" y="2015450"/>
                  <a:ext cx="72651" cy="211482"/>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8" name="Flecha derecha 987">
                  <a:extLst>
                    <a:ext uri="{FF2B5EF4-FFF2-40B4-BE49-F238E27FC236}">
                      <a16:creationId xmlns:a16="http://schemas.microsoft.com/office/drawing/2014/main" id="{CC6B5344-F0B2-44E4-CC2D-5B9B4C319570}"/>
                    </a:ext>
                  </a:extLst>
                </p:cNvPr>
                <p:cNvSpPr/>
                <p:nvPr/>
              </p:nvSpPr>
              <p:spPr>
                <a:xfrm>
                  <a:off x="3367303" y="2015409"/>
                  <a:ext cx="100645" cy="211482"/>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89" name="Flecha derecha 988">
                  <a:extLst>
                    <a:ext uri="{FF2B5EF4-FFF2-40B4-BE49-F238E27FC236}">
                      <a16:creationId xmlns:a16="http://schemas.microsoft.com/office/drawing/2014/main" id="{E44B03F6-8356-A0BF-C77D-2F3F411F9BF5}"/>
                    </a:ext>
                  </a:extLst>
                </p:cNvPr>
                <p:cNvSpPr/>
                <p:nvPr/>
              </p:nvSpPr>
              <p:spPr>
                <a:xfrm rot="10800000">
                  <a:off x="6736871" y="2013110"/>
                  <a:ext cx="28312" cy="211482"/>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0" name="Flecha derecha 989">
                  <a:extLst>
                    <a:ext uri="{FF2B5EF4-FFF2-40B4-BE49-F238E27FC236}">
                      <a16:creationId xmlns:a16="http://schemas.microsoft.com/office/drawing/2014/main" id="{2CEC6AA7-0534-867D-ACC4-CADFF8388455}"/>
                    </a:ext>
                  </a:extLst>
                </p:cNvPr>
                <p:cNvSpPr/>
                <p:nvPr/>
              </p:nvSpPr>
              <p:spPr>
                <a:xfrm rot="10800000">
                  <a:off x="6663158" y="2007936"/>
                  <a:ext cx="65362" cy="211482"/>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1" name="Flecha derecha 990">
                  <a:extLst>
                    <a:ext uri="{FF2B5EF4-FFF2-40B4-BE49-F238E27FC236}">
                      <a16:creationId xmlns:a16="http://schemas.microsoft.com/office/drawing/2014/main" id="{22060AEF-5DCD-A8E7-48B3-F86CB2AB3174}"/>
                    </a:ext>
                  </a:extLst>
                </p:cNvPr>
                <p:cNvSpPr/>
                <p:nvPr/>
              </p:nvSpPr>
              <p:spPr>
                <a:xfrm rot="10800000" flipH="1">
                  <a:off x="6203527" y="2013110"/>
                  <a:ext cx="40088" cy="211482"/>
                </a:xfrm>
                <a:prstGeom prst="rightArrow">
                  <a:avLst/>
                </a:prstGeom>
                <a:solidFill>
                  <a:srgbClr val="F1C85A"/>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92" name="CuadroTexto 991">
                  <a:extLst>
                    <a:ext uri="{FF2B5EF4-FFF2-40B4-BE49-F238E27FC236}">
                      <a16:creationId xmlns:a16="http://schemas.microsoft.com/office/drawing/2014/main" id="{BCAB08AF-C721-A388-482C-335C839FDF29}"/>
                    </a:ext>
                  </a:extLst>
                </p:cNvPr>
                <p:cNvSpPr txBox="1"/>
                <p:nvPr/>
              </p:nvSpPr>
              <p:spPr>
                <a:xfrm>
                  <a:off x="4875478" y="1860792"/>
                  <a:ext cx="345548" cy="236666"/>
                </a:xfrm>
                <a:prstGeom prst="rect">
                  <a:avLst/>
                </a:prstGeom>
                <a:noFill/>
              </p:spPr>
              <p:txBody>
                <a:bodyPr wrap="none" rtlCol="0">
                  <a:spAutoFit/>
                </a:bodyPr>
                <a:lstStyle/>
                <a:p>
                  <a:r>
                    <a:rPr lang="en-GB" sz="900" dirty="0">
                      <a:latin typeface="Franklin Gothic Medium Cond" panose="020B0606030402020204" pitchFamily="34" charset="0"/>
                    </a:rPr>
                    <a:t>AAA</a:t>
                  </a:r>
                </a:p>
              </p:txBody>
            </p:sp>
            <p:sp>
              <p:nvSpPr>
                <p:cNvPr id="993" name="CuadroTexto 992">
                  <a:extLst>
                    <a:ext uri="{FF2B5EF4-FFF2-40B4-BE49-F238E27FC236}">
                      <a16:creationId xmlns:a16="http://schemas.microsoft.com/office/drawing/2014/main" id="{63B61AC9-E5B6-5332-860D-0A709AC9D82C}"/>
                    </a:ext>
                  </a:extLst>
                </p:cNvPr>
                <p:cNvSpPr txBox="1"/>
                <p:nvPr/>
              </p:nvSpPr>
              <p:spPr>
                <a:xfrm>
                  <a:off x="8455060" y="1859909"/>
                  <a:ext cx="345548" cy="236666"/>
                </a:xfrm>
                <a:prstGeom prst="rect">
                  <a:avLst/>
                </a:prstGeom>
                <a:noFill/>
              </p:spPr>
              <p:txBody>
                <a:bodyPr wrap="none" rtlCol="0">
                  <a:spAutoFit/>
                </a:bodyPr>
                <a:lstStyle/>
                <a:p>
                  <a:r>
                    <a:rPr lang="en-GB" sz="900" dirty="0">
                      <a:latin typeface="Franklin Gothic Medium Cond" panose="020B0606030402020204" pitchFamily="34" charset="0"/>
                    </a:rPr>
                    <a:t>AAA</a:t>
                  </a:r>
                </a:p>
              </p:txBody>
            </p:sp>
            <p:sp>
              <p:nvSpPr>
                <p:cNvPr id="994" name="CuadroTexto 993">
                  <a:extLst>
                    <a:ext uri="{FF2B5EF4-FFF2-40B4-BE49-F238E27FC236}">
                      <a16:creationId xmlns:a16="http://schemas.microsoft.com/office/drawing/2014/main" id="{AAA24989-B426-20AD-0E2D-D2BC07DC6BDD}"/>
                    </a:ext>
                  </a:extLst>
                </p:cNvPr>
                <p:cNvSpPr txBox="1"/>
                <p:nvPr/>
              </p:nvSpPr>
              <p:spPr>
                <a:xfrm>
                  <a:off x="3724596" y="1859909"/>
                  <a:ext cx="410571" cy="236666"/>
                </a:xfrm>
                <a:prstGeom prst="rect">
                  <a:avLst/>
                </a:prstGeom>
                <a:noFill/>
              </p:spPr>
              <p:txBody>
                <a:bodyPr wrap="none" rtlCol="0">
                  <a:spAutoFit/>
                </a:bodyPr>
                <a:lstStyle/>
                <a:p>
                  <a:r>
                    <a:rPr lang="en-GB" sz="900" dirty="0">
                      <a:latin typeface="Franklin Gothic Medium Cond" panose="020B0606030402020204" pitchFamily="34" charset="0"/>
                    </a:rPr>
                    <a:t>RNAP</a:t>
                  </a:r>
                </a:p>
              </p:txBody>
            </p:sp>
            <p:sp>
              <p:nvSpPr>
                <p:cNvPr id="995" name="CuadroTexto 994">
                  <a:extLst>
                    <a:ext uri="{FF2B5EF4-FFF2-40B4-BE49-F238E27FC236}">
                      <a16:creationId xmlns:a16="http://schemas.microsoft.com/office/drawing/2014/main" id="{37231215-B789-92A7-76EB-899009720162}"/>
                    </a:ext>
                  </a:extLst>
                </p:cNvPr>
                <p:cNvSpPr txBox="1"/>
                <p:nvPr/>
              </p:nvSpPr>
              <p:spPr>
                <a:xfrm>
                  <a:off x="8072505" y="1861226"/>
                  <a:ext cx="410571" cy="236666"/>
                </a:xfrm>
                <a:prstGeom prst="rect">
                  <a:avLst/>
                </a:prstGeom>
                <a:noFill/>
              </p:spPr>
              <p:txBody>
                <a:bodyPr wrap="none" rtlCol="0">
                  <a:spAutoFit/>
                </a:bodyPr>
                <a:lstStyle/>
                <a:p>
                  <a:r>
                    <a:rPr lang="en-GB" sz="900" dirty="0">
                      <a:latin typeface="Franklin Gothic Medium Cond" panose="020B0606030402020204" pitchFamily="34" charset="0"/>
                    </a:rPr>
                    <a:t>RNAP</a:t>
                  </a:r>
                </a:p>
              </p:txBody>
            </p:sp>
            <p:sp>
              <p:nvSpPr>
                <p:cNvPr id="996" name="CuadroTexto 995">
                  <a:extLst>
                    <a:ext uri="{FF2B5EF4-FFF2-40B4-BE49-F238E27FC236}">
                      <a16:creationId xmlns:a16="http://schemas.microsoft.com/office/drawing/2014/main" id="{6598131F-6133-1235-04AB-469B786D77CB}"/>
                    </a:ext>
                  </a:extLst>
                </p:cNvPr>
                <p:cNvSpPr txBox="1"/>
                <p:nvPr/>
              </p:nvSpPr>
              <p:spPr>
                <a:xfrm>
                  <a:off x="9368936" y="1839860"/>
                  <a:ext cx="526683" cy="236666"/>
                </a:xfrm>
                <a:prstGeom prst="rect">
                  <a:avLst/>
                </a:prstGeom>
                <a:noFill/>
              </p:spPr>
              <p:txBody>
                <a:bodyPr wrap="none" rtlCol="0">
                  <a:spAutoFit/>
                </a:bodyPr>
                <a:lstStyle/>
                <a:p>
                  <a:r>
                    <a:rPr lang="en-GB" sz="900" dirty="0">
                      <a:latin typeface="Franklin Gothic Medium Cond" panose="020B0606030402020204" pitchFamily="34" charset="0"/>
                    </a:rPr>
                    <a:t>Helicase</a:t>
                  </a:r>
                </a:p>
              </p:txBody>
            </p:sp>
            <p:sp>
              <p:nvSpPr>
                <p:cNvPr id="997" name="CuadroTexto 996">
                  <a:extLst>
                    <a:ext uri="{FF2B5EF4-FFF2-40B4-BE49-F238E27FC236}">
                      <a16:creationId xmlns:a16="http://schemas.microsoft.com/office/drawing/2014/main" id="{30BFE824-C61D-238A-0DA8-59CA1F36C795}"/>
                    </a:ext>
                  </a:extLst>
                </p:cNvPr>
                <p:cNvSpPr txBox="1"/>
                <p:nvPr/>
              </p:nvSpPr>
              <p:spPr>
                <a:xfrm>
                  <a:off x="5544759" y="1852586"/>
                  <a:ext cx="390446" cy="236666"/>
                </a:xfrm>
                <a:prstGeom prst="rect">
                  <a:avLst/>
                </a:prstGeom>
                <a:noFill/>
              </p:spPr>
              <p:txBody>
                <a:bodyPr wrap="none" rtlCol="0">
                  <a:spAutoFit/>
                </a:bodyPr>
                <a:lstStyle/>
                <a:p>
                  <a:r>
                    <a:rPr lang="en-GB" sz="900" dirty="0">
                      <a:latin typeface="Franklin Gothic Medium Cond" panose="020B0606030402020204" pitchFamily="34" charset="0"/>
                    </a:rPr>
                    <a:t>Pol B</a:t>
                  </a:r>
                </a:p>
              </p:txBody>
            </p:sp>
            <p:sp>
              <p:nvSpPr>
                <p:cNvPr id="998" name="CuadroTexto 997">
                  <a:extLst>
                    <a:ext uri="{FF2B5EF4-FFF2-40B4-BE49-F238E27FC236}">
                      <a16:creationId xmlns:a16="http://schemas.microsoft.com/office/drawing/2014/main" id="{3C26EE21-EEFB-8DEB-4D4E-B6D8986B1712}"/>
                    </a:ext>
                  </a:extLst>
                </p:cNvPr>
                <p:cNvSpPr txBox="1"/>
                <p:nvPr/>
              </p:nvSpPr>
              <p:spPr>
                <a:xfrm>
                  <a:off x="4555827" y="1860466"/>
                  <a:ext cx="410571" cy="236666"/>
                </a:xfrm>
                <a:prstGeom prst="rect">
                  <a:avLst/>
                </a:prstGeom>
                <a:noFill/>
              </p:spPr>
              <p:txBody>
                <a:bodyPr wrap="none" rtlCol="0">
                  <a:spAutoFit/>
                </a:bodyPr>
                <a:lstStyle/>
                <a:p>
                  <a:r>
                    <a:rPr lang="en-GB" sz="900" dirty="0">
                      <a:latin typeface="Franklin Gothic Medium Cond" panose="020B0606030402020204" pitchFamily="34" charset="0"/>
                    </a:rPr>
                    <a:t>RNAP</a:t>
                  </a:r>
                </a:p>
              </p:txBody>
            </p:sp>
            <p:cxnSp>
              <p:nvCxnSpPr>
                <p:cNvPr id="999" name="Conector recto 998">
                  <a:extLst>
                    <a:ext uri="{FF2B5EF4-FFF2-40B4-BE49-F238E27FC236}">
                      <a16:creationId xmlns:a16="http://schemas.microsoft.com/office/drawing/2014/main" id="{1FDB98AA-B1BA-8976-AD34-C9FBD58B17CD}"/>
                    </a:ext>
                  </a:extLst>
                </p:cNvPr>
                <p:cNvCxnSpPr>
                  <a:cxnSpLocks/>
                </p:cNvCxnSpPr>
                <p:nvPr/>
              </p:nvCxnSpPr>
              <p:spPr>
                <a:xfrm>
                  <a:off x="9238509" y="2257790"/>
                  <a:ext cx="719776" cy="0"/>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000" name="Conector recto 999">
                  <a:extLst>
                    <a:ext uri="{FF2B5EF4-FFF2-40B4-BE49-F238E27FC236}">
                      <a16:creationId xmlns:a16="http://schemas.microsoft.com/office/drawing/2014/main" id="{9AC5F196-4931-3F38-100F-444FA76276AC}"/>
                    </a:ext>
                  </a:extLst>
                </p:cNvPr>
                <p:cNvCxnSpPr>
                  <a:cxnSpLocks/>
                </p:cNvCxnSpPr>
                <p:nvPr/>
              </p:nvCxnSpPr>
              <p:spPr>
                <a:xfrm flipV="1">
                  <a:off x="9074257" y="2141883"/>
                  <a:ext cx="46724" cy="21151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1001" name="CuadroTexto 1000">
                  <a:extLst>
                    <a:ext uri="{FF2B5EF4-FFF2-40B4-BE49-F238E27FC236}">
                      <a16:creationId xmlns:a16="http://schemas.microsoft.com/office/drawing/2014/main" id="{289E0D62-C24E-D2BE-526E-9ECF83C4F6D5}"/>
                    </a:ext>
                  </a:extLst>
                </p:cNvPr>
                <p:cNvSpPr txBox="1"/>
                <p:nvPr/>
              </p:nvSpPr>
              <p:spPr>
                <a:xfrm>
                  <a:off x="9350188" y="1864659"/>
                  <a:ext cx="178410" cy="378667"/>
                </a:xfrm>
                <a:prstGeom prst="rect">
                  <a:avLst/>
                </a:prstGeom>
                <a:noFill/>
              </p:spPr>
              <p:txBody>
                <a:bodyPr wrap="none" rtlCol="0">
                  <a:spAutoFit/>
                </a:bodyPr>
                <a:lstStyle/>
                <a:p>
                  <a:endParaRPr lang="en-GB" dirty="0"/>
                </a:p>
              </p:txBody>
            </p:sp>
            <p:cxnSp>
              <p:nvCxnSpPr>
                <p:cNvPr id="1002" name="Conector recto 1001">
                  <a:extLst>
                    <a:ext uri="{FF2B5EF4-FFF2-40B4-BE49-F238E27FC236}">
                      <a16:creationId xmlns:a16="http://schemas.microsoft.com/office/drawing/2014/main" id="{150F3462-D92A-DCC4-73E6-1958A0BD3E81}"/>
                    </a:ext>
                  </a:extLst>
                </p:cNvPr>
                <p:cNvCxnSpPr>
                  <a:cxnSpLocks/>
                </p:cNvCxnSpPr>
                <p:nvPr/>
              </p:nvCxnSpPr>
              <p:spPr>
                <a:xfrm flipV="1">
                  <a:off x="9213127" y="2141883"/>
                  <a:ext cx="46724" cy="211514"/>
                </a:xfrm>
                <a:prstGeom prst="line">
                  <a:avLst/>
                </a:prstGeom>
                <a:ln w="28575">
                  <a:solidFill>
                    <a:schemeClr val="tx1"/>
                  </a:solidFill>
                </a:ln>
              </p:spPr>
              <p:style>
                <a:lnRef idx="1">
                  <a:schemeClr val="dk1"/>
                </a:lnRef>
                <a:fillRef idx="0">
                  <a:schemeClr val="dk1"/>
                </a:fillRef>
                <a:effectRef idx="0">
                  <a:schemeClr val="dk1"/>
                </a:effectRef>
                <a:fontRef idx="minor">
                  <a:schemeClr val="tx1"/>
                </a:fontRef>
              </p:style>
            </p:cxnSp>
          </p:grpSp>
        </p:grpSp>
      </p:grpSp>
      <p:sp>
        <p:nvSpPr>
          <p:cNvPr id="1226" name="CuadroTexto 1225">
            <a:extLst>
              <a:ext uri="{FF2B5EF4-FFF2-40B4-BE49-F238E27FC236}">
                <a16:creationId xmlns:a16="http://schemas.microsoft.com/office/drawing/2014/main" id="{65D198ED-6B64-27D1-0980-138FD2FA2E5D}"/>
              </a:ext>
            </a:extLst>
          </p:cNvPr>
          <p:cNvSpPr txBox="1"/>
          <p:nvPr/>
        </p:nvSpPr>
        <p:spPr>
          <a:xfrm>
            <a:off x="19076230" y="27370788"/>
            <a:ext cx="5200174" cy="830997"/>
          </a:xfrm>
          <a:prstGeom prst="rect">
            <a:avLst/>
          </a:prstGeom>
          <a:noFill/>
        </p:spPr>
        <p:txBody>
          <a:bodyPr wrap="square" rtlCol="0">
            <a:spAutoFit/>
          </a:bodyPr>
          <a:lstStyle>
            <a:defPPr>
              <a:defRPr lang="en-US"/>
            </a:defPPr>
            <a:lvl1pPr>
              <a:defRPr sz="1100">
                <a:latin typeface="Franklin Gothic Medium Cond" panose="020B0606030402020204" pitchFamily="34" charset="0"/>
              </a:defRPr>
            </a:lvl1pPr>
          </a:lstStyle>
          <a:p>
            <a:pPr algn="just"/>
            <a:r>
              <a:rPr lang="en-GB" sz="1200" dirty="0">
                <a:solidFill>
                  <a:schemeClr val="tx1">
                    <a:lumMod val="50000"/>
                    <a:lumOff val="50000"/>
                  </a:schemeClr>
                </a:solidFill>
              </a:rPr>
              <a:t>Figure 5. Scatterplot of the best hits in our NCLDV contigs against the </a:t>
            </a:r>
            <a:r>
              <a:rPr lang="en-GB" sz="1200" dirty="0" err="1">
                <a:solidFill>
                  <a:schemeClr val="tx1">
                    <a:lumMod val="50000"/>
                    <a:lumOff val="50000"/>
                  </a:schemeClr>
                </a:solidFill>
              </a:rPr>
              <a:t>RefSeq</a:t>
            </a:r>
            <a:r>
              <a:rPr lang="en-GB" sz="1200" dirty="0">
                <a:solidFill>
                  <a:schemeClr val="tx1">
                    <a:lumMod val="50000"/>
                    <a:lumOff val="50000"/>
                  </a:schemeClr>
                </a:solidFill>
              </a:rPr>
              <a:t> databases where few scaffolds share proteins with databases, presenting fairly low Amino Acid Identities. Different colours show the best hits of taxonomic annotation via </a:t>
            </a:r>
            <a:r>
              <a:rPr lang="en-GB" sz="1200" dirty="0" err="1">
                <a:solidFill>
                  <a:schemeClr val="tx1">
                    <a:lumMod val="50000"/>
                    <a:lumOff val="50000"/>
                  </a:schemeClr>
                </a:solidFill>
              </a:rPr>
              <a:t>RefSeq</a:t>
            </a:r>
            <a:r>
              <a:rPr lang="en-GB" sz="1200" dirty="0">
                <a:solidFill>
                  <a:schemeClr val="tx1">
                    <a:lumMod val="50000"/>
                    <a:lumOff val="50000"/>
                  </a:schemeClr>
                </a:solidFill>
              </a:rPr>
              <a:t>, even with low AAI.</a:t>
            </a:r>
          </a:p>
        </p:txBody>
      </p:sp>
      <p:sp>
        <p:nvSpPr>
          <p:cNvPr id="1227" name="CuadroTexto 1226">
            <a:extLst>
              <a:ext uri="{FF2B5EF4-FFF2-40B4-BE49-F238E27FC236}">
                <a16:creationId xmlns:a16="http://schemas.microsoft.com/office/drawing/2014/main" id="{09100941-9CD1-52B3-0D53-E08676D530D8}"/>
              </a:ext>
            </a:extLst>
          </p:cNvPr>
          <p:cNvSpPr txBox="1"/>
          <p:nvPr/>
        </p:nvSpPr>
        <p:spPr>
          <a:xfrm>
            <a:off x="10539693" y="28509593"/>
            <a:ext cx="7248398" cy="646331"/>
          </a:xfrm>
          <a:prstGeom prst="rect">
            <a:avLst/>
          </a:prstGeom>
          <a:noFill/>
        </p:spPr>
        <p:txBody>
          <a:bodyPr wrap="square" rtlCol="0">
            <a:spAutoFit/>
          </a:bodyPr>
          <a:lstStyle>
            <a:defPPr>
              <a:defRPr lang="en-US"/>
            </a:defPPr>
            <a:lvl1pPr>
              <a:defRPr sz="1100">
                <a:latin typeface="Franklin Gothic Medium Cond" panose="020B0606030402020204" pitchFamily="34" charset="0"/>
              </a:defRPr>
            </a:lvl1pPr>
          </a:lstStyle>
          <a:p>
            <a:pPr algn="just"/>
            <a:r>
              <a:rPr lang="en-GB" sz="1200" dirty="0">
                <a:solidFill>
                  <a:schemeClr val="tx1">
                    <a:lumMod val="50000"/>
                    <a:lumOff val="50000"/>
                  </a:schemeClr>
                </a:solidFill>
              </a:rPr>
              <a:t>Figure 4.  ﻿Example of localization of genes on genomic contigs from three representative NCLDV. </a:t>
            </a:r>
            <a:r>
              <a:rPr lang="en-GB" sz="1200" dirty="0">
                <a:solidFill>
                  <a:schemeClr val="tx1">
                    <a:lumMod val="50000"/>
                    <a:lumOff val="50000"/>
                  </a:schemeClr>
                </a:solidFill>
                <a:highlight>
                  <a:srgbClr val="FFFF00"/>
                </a:highlight>
              </a:rPr>
              <a:t>We found a wide range of proteins involved in multiple cellular processes in their interaction with the host. (Figure 4), in agreement with </a:t>
            </a:r>
            <a:r>
              <a:rPr lang="en-GB" sz="1200" dirty="0" err="1">
                <a:solidFill>
                  <a:schemeClr val="tx1">
                    <a:lumMod val="50000"/>
                    <a:lumOff val="50000"/>
                  </a:schemeClr>
                </a:solidFill>
                <a:highlight>
                  <a:srgbClr val="FFFF00"/>
                </a:highlight>
              </a:rPr>
              <a:t>Moniruzzaman</a:t>
            </a:r>
            <a:r>
              <a:rPr lang="en-GB" sz="1200" dirty="0">
                <a:solidFill>
                  <a:schemeClr val="tx1">
                    <a:lumMod val="50000"/>
                    <a:lumOff val="50000"/>
                  </a:schemeClr>
                </a:solidFill>
                <a:highlight>
                  <a:srgbClr val="FFFF00"/>
                </a:highlight>
              </a:rPr>
              <a:t> et al. (2020) for this type of virus. </a:t>
            </a:r>
          </a:p>
        </p:txBody>
      </p:sp>
      <p:sp>
        <p:nvSpPr>
          <p:cNvPr id="514" name="Rectángulo 513">
            <a:extLst>
              <a:ext uri="{FF2B5EF4-FFF2-40B4-BE49-F238E27FC236}">
                <a16:creationId xmlns:a16="http://schemas.microsoft.com/office/drawing/2014/main" id="{EFAFDF62-B741-B00F-B890-6AE0302F8AE6}"/>
              </a:ext>
            </a:extLst>
          </p:cNvPr>
          <p:cNvSpPr/>
          <p:nvPr/>
        </p:nvSpPr>
        <p:spPr>
          <a:xfrm>
            <a:off x="22666163" y="10899632"/>
            <a:ext cx="1587897" cy="1807283"/>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graphicFrame>
        <p:nvGraphicFramePr>
          <p:cNvPr id="1043" name="Tabla 1042">
            <a:extLst>
              <a:ext uri="{FF2B5EF4-FFF2-40B4-BE49-F238E27FC236}">
                <a16:creationId xmlns:a16="http://schemas.microsoft.com/office/drawing/2014/main" id="{A6297CE1-CC61-AAB7-8A88-A97974822C44}"/>
              </a:ext>
            </a:extLst>
          </p:cNvPr>
          <p:cNvGraphicFramePr>
            <a:graphicFrameLocks noGrp="1"/>
          </p:cNvGraphicFramePr>
          <p:nvPr>
            <p:extLst>
              <p:ext uri="{D42A27DB-BD31-4B8C-83A1-F6EECF244321}">
                <p14:modId xmlns:p14="http://schemas.microsoft.com/office/powerpoint/2010/main" val="3879491804"/>
              </p:ext>
            </p:extLst>
          </p:nvPr>
        </p:nvGraphicFramePr>
        <p:xfrm>
          <a:off x="22775032" y="10843815"/>
          <a:ext cx="1390518" cy="1798917"/>
        </p:xfrm>
        <a:graphic>
          <a:graphicData uri="http://schemas.openxmlformats.org/drawingml/2006/table">
            <a:tbl>
              <a:tblPr>
                <a:tableStyleId>{5C22544A-7EE6-4342-B048-85BDC9FD1C3A}</a:tableStyleId>
              </a:tblPr>
              <a:tblGrid>
                <a:gridCol w="125228">
                  <a:extLst>
                    <a:ext uri="{9D8B030D-6E8A-4147-A177-3AD203B41FA5}">
                      <a16:colId xmlns:a16="http://schemas.microsoft.com/office/drawing/2014/main" val="1083204121"/>
                    </a:ext>
                  </a:extLst>
                </a:gridCol>
                <a:gridCol w="1265290">
                  <a:extLst>
                    <a:ext uri="{9D8B030D-6E8A-4147-A177-3AD203B41FA5}">
                      <a16:colId xmlns:a16="http://schemas.microsoft.com/office/drawing/2014/main" val="591007749"/>
                    </a:ext>
                  </a:extLst>
                </a:gridCol>
              </a:tblGrid>
              <a:tr h="199079">
                <a:tc gridSpan="2">
                  <a:txBody>
                    <a:bodyPr/>
                    <a:lstStyle/>
                    <a:p>
                      <a:pPr algn="l" fontAlgn="b"/>
                      <a:r>
                        <a:rPr lang="es-ES" sz="1100" b="0" i="0" u="none" strike="noStrike" dirty="0">
                          <a:effectLst/>
                          <a:latin typeface="Franklin Gothic Medium" panose="020B0603020102020204" pitchFamily="34" charset="0"/>
                        </a:rPr>
                        <a:t> Host </a:t>
                      </a:r>
                      <a:r>
                        <a:rPr lang="es-ES" sz="1100" b="0" i="0" u="none" strike="noStrike" dirty="0" err="1">
                          <a:effectLst/>
                          <a:latin typeface="Franklin Gothic Medium" panose="020B0603020102020204" pitchFamily="34" charset="0"/>
                        </a:rPr>
                        <a:t>Supergroup</a:t>
                      </a:r>
                      <a:endParaRPr lang="es-ES" sz="1100" b="0" i="0" u="none" strike="noStrike" dirty="0">
                        <a:effectLst/>
                        <a:latin typeface="Franklin Gothic Medium" panose="020B0603020102020204" pitchFamily="34" charset="0"/>
                      </a:endParaRPr>
                    </a:p>
                  </a:txBody>
                  <a:tcPr marL="5814" marR="5814" marT="5814" marB="0" anchor="b">
                    <a:noFill/>
                  </a:tcPr>
                </a:tc>
                <a:tc hMerge="1">
                  <a:txBody>
                    <a:bodyPr/>
                    <a:lstStyle/>
                    <a:p>
                      <a:pPr algn="l" fontAlgn="b"/>
                      <a:r>
                        <a:rPr lang="es-ES" sz="1800" b="1" u="none" strike="noStrike" dirty="0">
                          <a:effectLst/>
                        </a:rPr>
                        <a:t>Host </a:t>
                      </a:r>
                      <a:r>
                        <a:rPr lang="es-ES" sz="1800" b="1" u="none" strike="noStrike" dirty="0" err="1">
                          <a:effectLst/>
                        </a:rPr>
                        <a:t>Supergroup</a:t>
                      </a:r>
                      <a:endParaRPr lang="es-ES" sz="1800" b="1" i="0" u="none" strike="noStrike" dirty="0">
                        <a:effectLst/>
                        <a:latin typeface="Franklin Gothic Medium" panose="020B0603020102020204" pitchFamily="34" charset="0"/>
                      </a:endParaRPr>
                    </a:p>
                  </a:txBody>
                  <a:tcPr marL="9525" marR="9525" marT="9525" marB="0" anchor="b">
                    <a:noFill/>
                  </a:tcPr>
                </a:tc>
                <a:extLst>
                  <a:ext uri="{0D108BD9-81ED-4DB2-BD59-A6C34878D82A}">
                    <a16:rowId xmlns:a16="http://schemas.microsoft.com/office/drawing/2014/main" val="2786276598"/>
                  </a:ext>
                </a:extLst>
              </a:tr>
              <a:tr h="173259">
                <a:tc>
                  <a:txBody>
                    <a:bodyPr/>
                    <a:lstStyle/>
                    <a:p>
                      <a:pPr algn="l" fontAlgn="b"/>
                      <a:r>
                        <a:rPr lang="es-ES" sz="1100" b="0" i="0" u="none" strike="noStrike">
                          <a:effectLst/>
                          <a:latin typeface="Franklin Gothic Medium Cond" panose="020B0606030402020204" pitchFamily="34" charset="0"/>
                        </a:rPr>
                        <a:t> </a:t>
                      </a:r>
                    </a:p>
                  </a:txBody>
                  <a:tcPr marL="5814" marR="5814" marT="5814" marB="0" anchor="b">
                    <a:noFill/>
                  </a:tcPr>
                </a:tc>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noFill/>
                  </a:tcPr>
                </a:tc>
                <a:extLst>
                  <a:ext uri="{0D108BD9-81ED-4DB2-BD59-A6C34878D82A}">
                    <a16:rowId xmlns:a16="http://schemas.microsoft.com/office/drawing/2014/main" val="2639207011"/>
                  </a:ext>
                </a:extLst>
              </a:tr>
              <a:tr h="178298">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solidFill>
                      <a:srgbClr val="E79F25"/>
                    </a:solidFill>
                  </a:tcPr>
                </a:tc>
                <a:tc>
                  <a:txBody>
                    <a:bodyPr/>
                    <a:lstStyle/>
                    <a:p>
                      <a:pPr algn="l" fontAlgn="b"/>
                      <a:r>
                        <a:rPr lang="es-ES" sz="1100" b="0" i="0" u="none" strike="noStrike" dirty="0" err="1">
                          <a:effectLst/>
                          <a:latin typeface="Franklin Gothic Medium Cond" panose="020B0606030402020204" pitchFamily="34" charset="0"/>
                        </a:rPr>
                        <a:t>Alveolata</a:t>
                      </a:r>
                      <a:endParaRPr lang="es-ES" sz="1100" b="0" i="0" u="none" strike="noStrike" dirty="0">
                        <a:effectLst/>
                        <a:latin typeface="Franklin Gothic Medium Cond" panose="020B0606030402020204" pitchFamily="34" charset="0"/>
                      </a:endParaRPr>
                    </a:p>
                  </a:txBody>
                  <a:tcPr marL="5814" marR="5814" marT="5814" marB="0" anchor="b">
                    <a:noFill/>
                  </a:tcPr>
                </a:tc>
                <a:extLst>
                  <a:ext uri="{0D108BD9-81ED-4DB2-BD59-A6C34878D82A}">
                    <a16:rowId xmlns:a16="http://schemas.microsoft.com/office/drawing/2014/main" val="2120942292"/>
                  </a:ext>
                </a:extLst>
              </a:tr>
              <a:tr h="178298">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solidFill>
                      <a:srgbClr val="5BB4E4"/>
                    </a:solidFill>
                  </a:tcPr>
                </a:tc>
                <a:tc>
                  <a:txBody>
                    <a:bodyPr/>
                    <a:lstStyle/>
                    <a:p>
                      <a:pPr algn="l" fontAlgn="b"/>
                      <a:r>
                        <a:rPr lang="es-ES" sz="1100" b="0" i="0" u="none" strike="noStrike" dirty="0" err="1">
                          <a:effectLst/>
                          <a:latin typeface="Franklin Gothic Medium Cond" panose="020B0606030402020204" pitchFamily="34" charset="0"/>
                        </a:rPr>
                        <a:t>Archaeplastida</a:t>
                      </a:r>
                      <a:endParaRPr lang="es-ES" sz="1100" b="0" i="0" u="none" strike="noStrike" dirty="0">
                        <a:effectLst/>
                        <a:latin typeface="Franklin Gothic Medium Cond" panose="020B0606030402020204" pitchFamily="34" charset="0"/>
                      </a:endParaRPr>
                    </a:p>
                  </a:txBody>
                  <a:tcPr marL="5814" marR="5814" marT="5814" marB="0" anchor="b">
                    <a:noFill/>
                  </a:tcPr>
                </a:tc>
                <a:extLst>
                  <a:ext uri="{0D108BD9-81ED-4DB2-BD59-A6C34878D82A}">
                    <a16:rowId xmlns:a16="http://schemas.microsoft.com/office/drawing/2014/main" val="1496929953"/>
                  </a:ext>
                </a:extLst>
              </a:tr>
              <a:tr h="178298">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solidFill>
                      <a:srgbClr val="CC79A7"/>
                    </a:solidFill>
                  </a:tcPr>
                </a:tc>
                <a:tc>
                  <a:txBody>
                    <a:bodyPr/>
                    <a:lstStyle/>
                    <a:p>
                      <a:pPr algn="l" fontAlgn="b"/>
                      <a:r>
                        <a:rPr lang="es-ES" sz="1100" b="0" i="0" u="none" strike="noStrike" dirty="0" err="1">
                          <a:effectLst/>
                          <a:latin typeface="Franklin Gothic Medium Cond" panose="020B0606030402020204" pitchFamily="34" charset="0"/>
                        </a:rPr>
                        <a:t>Haptista</a:t>
                      </a:r>
                      <a:endParaRPr lang="es-ES" sz="1100" b="0" i="0" u="none" strike="noStrike" dirty="0">
                        <a:effectLst/>
                        <a:latin typeface="Franklin Gothic Medium Cond" panose="020B0606030402020204" pitchFamily="34" charset="0"/>
                      </a:endParaRPr>
                    </a:p>
                  </a:txBody>
                  <a:tcPr marL="5814" marR="5814" marT="5814" marB="0" anchor="b">
                    <a:noFill/>
                  </a:tcPr>
                </a:tc>
                <a:extLst>
                  <a:ext uri="{0D108BD9-81ED-4DB2-BD59-A6C34878D82A}">
                    <a16:rowId xmlns:a16="http://schemas.microsoft.com/office/drawing/2014/main" val="1966950071"/>
                  </a:ext>
                </a:extLst>
              </a:tr>
              <a:tr h="178298">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solidFill>
                      <a:srgbClr val="0673B3"/>
                    </a:solidFill>
                  </a:tcPr>
                </a:tc>
                <a:tc>
                  <a:txBody>
                    <a:bodyPr/>
                    <a:lstStyle/>
                    <a:p>
                      <a:pPr algn="l" fontAlgn="b"/>
                      <a:r>
                        <a:rPr lang="es-ES" sz="1100" b="0" i="0" u="none" strike="noStrike">
                          <a:effectLst/>
                          <a:latin typeface="Franklin Gothic Medium Cond" panose="020B0606030402020204" pitchFamily="34" charset="0"/>
                        </a:rPr>
                        <a:t>Opisthokonta</a:t>
                      </a:r>
                    </a:p>
                  </a:txBody>
                  <a:tcPr marL="5814" marR="5814" marT="5814" marB="0" anchor="b">
                    <a:noFill/>
                  </a:tcPr>
                </a:tc>
                <a:extLst>
                  <a:ext uri="{0D108BD9-81ED-4DB2-BD59-A6C34878D82A}">
                    <a16:rowId xmlns:a16="http://schemas.microsoft.com/office/drawing/2014/main" val="1836816622"/>
                  </a:ext>
                </a:extLst>
              </a:tr>
              <a:tr h="178298">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solidFill>
                      <a:srgbClr val="D35F25"/>
                    </a:solidFill>
                  </a:tcPr>
                </a:tc>
                <a:tc>
                  <a:txBody>
                    <a:bodyPr/>
                    <a:lstStyle/>
                    <a:p>
                      <a:pPr algn="l" fontAlgn="b"/>
                      <a:r>
                        <a:rPr lang="es-ES" sz="1100" b="0" i="0" u="none" strike="noStrike" dirty="0" err="1">
                          <a:effectLst/>
                          <a:latin typeface="Franklin Gothic Medium Cond" panose="020B0606030402020204" pitchFamily="34" charset="0"/>
                        </a:rPr>
                        <a:t>Rhizaria</a:t>
                      </a:r>
                      <a:endParaRPr lang="es-ES" sz="1100" b="0" i="0" u="none" strike="noStrike" dirty="0">
                        <a:effectLst/>
                        <a:latin typeface="Franklin Gothic Medium Cond" panose="020B0606030402020204" pitchFamily="34" charset="0"/>
                      </a:endParaRPr>
                    </a:p>
                  </a:txBody>
                  <a:tcPr marL="5814" marR="5814" marT="5814" marB="0" anchor="b">
                    <a:noFill/>
                  </a:tcPr>
                </a:tc>
                <a:extLst>
                  <a:ext uri="{0D108BD9-81ED-4DB2-BD59-A6C34878D82A}">
                    <a16:rowId xmlns:a16="http://schemas.microsoft.com/office/drawing/2014/main" val="2296796618"/>
                  </a:ext>
                </a:extLst>
              </a:tr>
              <a:tr h="178298">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solidFill>
                      <a:srgbClr val="04A073"/>
                    </a:solidFill>
                  </a:tcPr>
                </a:tc>
                <a:tc>
                  <a:txBody>
                    <a:bodyPr/>
                    <a:lstStyle/>
                    <a:p>
                      <a:pPr algn="l" fontAlgn="b"/>
                      <a:r>
                        <a:rPr lang="es-ES" sz="1100" b="0" i="0" u="none" strike="noStrike" dirty="0" err="1">
                          <a:effectLst/>
                          <a:latin typeface="Franklin Gothic Medium Cond" panose="020B0606030402020204" pitchFamily="34" charset="0"/>
                        </a:rPr>
                        <a:t>Stramenopiles</a:t>
                      </a:r>
                      <a:endParaRPr lang="es-ES" sz="1100" b="0" i="0" u="none" strike="noStrike" dirty="0">
                        <a:effectLst/>
                        <a:latin typeface="Franklin Gothic Medium Cond" panose="020B0606030402020204" pitchFamily="34" charset="0"/>
                      </a:endParaRPr>
                    </a:p>
                  </a:txBody>
                  <a:tcPr marL="5814" marR="5814" marT="5814" marB="0" anchor="b">
                    <a:noFill/>
                  </a:tcPr>
                </a:tc>
                <a:extLst>
                  <a:ext uri="{0D108BD9-81ED-4DB2-BD59-A6C34878D82A}">
                    <a16:rowId xmlns:a16="http://schemas.microsoft.com/office/drawing/2014/main" val="3852437590"/>
                  </a:ext>
                </a:extLst>
              </a:tr>
              <a:tr h="178298">
                <a:tc>
                  <a:txBody>
                    <a:bodyPr/>
                    <a:lstStyle/>
                    <a:p>
                      <a:pPr algn="l" fontAlgn="b"/>
                      <a:endParaRPr lang="es-ES" sz="1100" b="0" i="0" u="none" strike="noStrike" dirty="0">
                        <a:effectLst/>
                        <a:latin typeface="Franklin Gothic Medium Cond" panose="020B0606030402020204" pitchFamily="34" charset="0"/>
                      </a:endParaRPr>
                    </a:p>
                  </a:txBody>
                  <a:tcPr marL="5814" marR="5814" marT="5814" marB="0" anchor="b">
                    <a:solidFill>
                      <a:schemeClr val="tx2">
                        <a:lumMod val="40000"/>
                        <a:lumOff val="60000"/>
                      </a:schemeClr>
                    </a:solidFill>
                  </a:tcPr>
                </a:tc>
                <a:tc>
                  <a:txBody>
                    <a:bodyPr/>
                    <a:lstStyle/>
                    <a:p>
                      <a:pPr algn="l" fontAlgn="b"/>
                      <a:r>
                        <a:rPr lang="es-ES" sz="1100" b="0" i="0" u="none" strike="noStrike" dirty="0" err="1">
                          <a:effectLst/>
                          <a:latin typeface="Franklin Gothic Medium Cond" panose="020B0606030402020204" pitchFamily="34" charset="0"/>
                        </a:rPr>
                        <a:t>Telonemia</a:t>
                      </a:r>
                      <a:endParaRPr lang="es-ES" sz="1100" b="0" i="0" u="none" strike="noStrike" dirty="0">
                        <a:effectLst/>
                        <a:latin typeface="Franklin Gothic Medium Cond" panose="020B0606030402020204" pitchFamily="34" charset="0"/>
                      </a:endParaRPr>
                    </a:p>
                  </a:txBody>
                  <a:tcPr marL="5814" marR="5814" marT="5814" marB="0" anchor="b">
                    <a:noFill/>
                  </a:tcPr>
                </a:tc>
                <a:extLst>
                  <a:ext uri="{0D108BD9-81ED-4DB2-BD59-A6C34878D82A}">
                    <a16:rowId xmlns:a16="http://schemas.microsoft.com/office/drawing/2014/main" val="228042379"/>
                  </a:ext>
                </a:extLst>
              </a:tr>
              <a:tr h="178298">
                <a:tc>
                  <a:txBody>
                    <a:bodyPr/>
                    <a:lstStyle/>
                    <a:p>
                      <a:pPr algn="l" fontAlgn="b"/>
                      <a:r>
                        <a:rPr lang="es-ES" sz="1100" b="0" i="0" u="none" strike="noStrike" dirty="0">
                          <a:effectLst/>
                          <a:latin typeface="Franklin Gothic Medium Cond" panose="020B0606030402020204" pitchFamily="34" charset="0"/>
                        </a:rPr>
                        <a:t> </a:t>
                      </a:r>
                    </a:p>
                  </a:txBody>
                  <a:tcPr marL="5814" marR="5814" marT="5814" marB="0" anchor="b">
                    <a:solidFill>
                      <a:srgbClr val="F2E544"/>
                    </a:solidFill>
                  </a:tcPr>
                </a:tc>
                <a:tc>
                  <a:txBody>
                    <a:bodyPr/>
                    <a:lstStyle/>
                    <a:p>
                      <a:pPr algn="l" fontAlgn="b"/>
                      <a:r>
                        <a:rPr lang="es-ES" sz="1100" b="0" i="0" u="none" strike="noStrike" dirty="0" err="1">
                          <a:effectLst/>
                          <a:latin typeface="Franklin Gothic Medium Cond" panose="020B0606030402020204" pitchFamily="34" charset="0"/>
                        </a:rPr>
                        <a:t>Unlcassified</a:t>
                      </a:r>
                      <a:r>
                        <a:rPr lang="es-ES" sz="1100" b="0" i="0" u="none" strike="noStrike" dirty="0">
                          <a:effectLst/>
                          <a:latin typeface="Franklin Gothic Medium Cond" panose="020B0606030402020204" pitchFamily="34" charset="0"/>
                        </a:rPr>
                        <a:t> </a:t>
                      </a:r>
                      <a:r>
                        <a:rPr lang="es-ES" sz="1100" b="0" i="0" u="none" strike="noStrike" dirty="0" err="1">
                          <a:effectLst/>
                          <a:latin typeface="Franklin Gothic Medium Cond" panose="020B0606030402020204" pitchFamily="34" charset="0"/>
                        </a:rPr>
                        <a:t>Eukaryote</a:t>
                      </a:r>
                      <a:endParaRPr lang="es-ES" sz="1100" b="0" i="0" u="none" strike="noStrike" dirty="0">
                        <a:effectLst/>
                        <a:latin typeface="Franklin Gothic Medium Cond" panose="020B0606030402020204" pitchFamily="34" charset="0"/>
                      </a:endParaRPr>
                    </a:p>
                  </a:txBody>
                  <a:tcPr marL="5814" marR="5814" marT="5814" marB="0" anchor="b">
                    <a:noFill/>
                  </a:tcPr>
                </a:tc>
                <a:extLst>
                  <a:ext uri="{0D108BD9-81ED-4DB2-BD59-A6C34878D82A}">
                    <a16:rowId xmlns:a16="http://schemas.microsoft.com/office/drawing/2014/main" val="36998084"/>
                  </a:ext>
                </a:extLst>
              </a:tr>
            </a:tbl>
          </a:graphicData>
        </a:graphic>
      </p:graphicFrame>
      <p:grpSp>
        <p:nvGrpSpPr>
          <p:cNvPr id="1346" name="Grupo 1345">
            <a:extLst>
              <a:ext uri="{FF2B5EF4-FFF2-40B4-BE49-F238E27FC236}">
                <a16:creationId xmlns:a16="http://schemas.microsoft.com/office/drawing/2014/main" id="{3AFAAC9F-C4A0-180B-CB4E-67DF025E912A}"/>
              </a:ext>
            </a:extLst>
          </p:cNvPr>
          <p:cNvGrpSpPr/>
          <p:nvPr/>
        </p:nvGrpSpPr>
        <p:grpSpPr>
          <a:xfrm rot="202013">
            <a:off x="21055939" y="1965240"/>
            <a:ext cx="3486514" cy="3507342"/>
            <a:chOff x="20161458" y="2475133"/>
            <a:chExt cx="3447274" cy="3467868"/>
          </a:xfrm>
        </p:grpSpPr>
        <p:pic>
          <p:nvPicPr>
            <p:cNvPr id="948" name="Imagen 947">
              <a:extLst>
                <a:ext uri="{FF2B5EF4-FFF2-40B4-BE49-F238E27FC236}">
                  <a16:creationId xmlns:a16="http://schemas.microsoft.com/office/drawing/2014/main" id="{19A95D31-B2A3-7766-8088-0840611B6476}"/>
                </a:ext>
              </a:extLst>
            </p:cNvPr>
            <p:cNvPicPr>
              <a:picLocks noChangeAspect="1"/>
            </p:cNvPicPr>
            <p:nvPr/>
          </p:nvPicPr>
          <p:blipFill rotWithShape="1">
            <a:blip r:embed="rId20"/>
            <a:srcRect l="24523" t="6987" r="25716" b="53367"/>
            <a:stretch/>
          </p:blipFill>
          <p:spPr>
            <a:xfrm>
              <a:off x="20166352" y="2484914"/>
              <a:ext cx="3441410" cy="3434139"/>
            </a:xfrm>
            <a:prstGeom prst="ellipse">
              <a:avLst/>
            </a:prstGeom>
          </p:spPr>
        </p:pic>
        <p:pic>
          <p:nvPicPr>
            <p:cNvPr id="1299" name="Gráfico 1298">
              <a:extLst>
                <a:ext uri="{FF2B5EF4-FFF2-40B4-BE49-F238E27FC236}">
                  <a16:creationId xmlns:a16="http://schemas.microsoft.com/office/drawing/2014/main" id="{6902470F-3BF8-A2A1-2DAC-E352FF49DC04}"/>
                </a:ext>
              </a:extLst>
            </p:cNvPr>
            <p:cNvPicPr>
              <a:picLocks noChangeAspect="1"/>
            </p:cNvPicPr>
            <p:nvPr/>
          </p:nvPicPr>
          <p:blipFill rotWithShape="1">
            <a:blip r:embed="rId21">
              <a:extLst>
                <a:ext uri="{96DAC541-7B7A-43D3-8B79-37D633B846F1}">
                  <asvg:svgBlip xmlns:asvg="http://schemas.microsoft.com/office/drawing/2016/SVG/main" r:embed="rId22"/>
                </a:ext>
              </a:extLst>
            </a:blip>
            <a:srcRect l="30503" t="-18209" r="41542" b="59759"/>
            <a:stretch/>
          </p:blipFill>
          <p:spPr>
            <a:xfrm rot="21110042">
              <a:off x="20161458" y="2475133"/>
              <a:ext cx="3447274" cy="3467868"/>
            </a:xfrm>
            <a:prstGeom prst="ellipse">
              <a:avLst/>
            </a:prstGeom>
          </p:spPr>
        </p:pic>
      </p:grpSp>
      <p:sp>
        <p:nvSpPr>
          <p:cNvPr id="1345" name="CuadroTexto 1344">
            <a:extLst>
              <a:ext uri="{FF2B5EF4-FFF2-40B4-BE49-F238E27FC236}">
                <a16:creationId xmlns:a16="http://schemas.microsoft.com/office/drawing/2014/main" id="{BC2EF701-4544-B968-5990-477F68315DC2}"/>
              </a:ext>
            </a:extLst>
          </p:cNvPr>
          <p:cNvSpPr txBox="1"/>
          <p:nvPr/>
        </p:nvSpPr>
        <p:spPr>
          <a:xfrm>
            <a:off x="910794" y="30215387"/>
            <a:ext cx="16697431" cy="2308324"/>
          </a:xfrm>
          <a:prstGeom prst="rect">
            <a:avLst/>
          </a:prstGeom>
          <a:noFill/>
        </p:spPr>
        <p:txBody>
          <a:bodyPr wrap="square" rtlCol="0">
            <a:spAutoFit/>
          </a:bodyPr>
          <a:lstStyle/>
          <a:p>
            <a:pPr marL="285750" indent="-285750" algn="just">
              <a:buFont typeface="Arial" panose="020B0604020202020204" pitchFamily="34" charset="0"/>
              <a:buChar char="•"/>
            </a:pPr>
            <a:r>
              <a:rPr lang="en-GB" sz="2400" dirty="0">
                <a:latin typeface="Franklin Gothic Medium Cond" panose="020B0606030402020204" pitchFamily="34" charset="0"/>
              </a:rPr>
              <a:t>Our data offer clear evidence for the effectiveness of using SAG as an approach to establish virus-host linkages, as well as the characterization of new, previously undescribed viruses that infect any other organism. In addition, it suggests that protists are likely to interact with predominantly specialized viruses.</a:t>
            </a:r>
          </a:p>
          <a:p>
            <a:pPr marL="285750" indent="-285750" algn="just">
              <a:buFont typeface="Arial" panose="020B0604020202020204" pitchFamily="34" charset="0"/>
              <a:buChar char="•"/>
            </a:pPr>
            <a:endParaRPr lang="en-GB" sz="2400" dirty="0">
              <a:latin typeface="Franklin Gothic Medium Cond" panose="020B0606030402020204" pitchFamily="34" charset="0"/>
            </a:endParaRPr>
          </a:p>
          <a:p>
            <a:pPr marL="285750" indent="-285750" algn="just">
              <a:buFont typeface="Arial" panose="020B0604020202020204" pitchFamily="34" charset="0"/>
              <a:buChar char="•"/>
            </a:pPr>
            <a:r>
              <a:rPr lang="en-GB" sz="2400" dirty="0">
                <a:latin typeface="Franklin Gothic Medium Cond" panose="020B0606030402020204" pitchFamily="34" charset="0"/>
              </a:rPr>
              <a:t>The lack of references or similarity of our contigs to those previously collected in the databases raises the possibility of </a:t>
            </a:r>
            <a:r>
              <a:rPr lang="en-GB" sz="2400" dirty="0">
                <a:highlight>
                  <a:srgbClr val="FFFF00"/>
                </a:highlight>
                <a:latin typeface="Franklin Gothic Medium Cond" panose="020B0606030402020204" pitchFamily="34" charset="0"/>
              </a:rPr>
              <a:t>a </a:t>
            </a:r>
            <a:r>
              <a:rPr lang="en-GB" sz="2400" dirty="0">
                <a:latin typeface="Franklin Gothic Medium Cond" panose="020B0606030402020204" pitchFamily="34" charset="0"/>
              </a:rPr>
              <a:t>specific taxonomic characterization of the novel virus.</a:t>
            </a:r>
          </a:p>
        </p:txBody>
      </p:sp>
      <p:sp>
        <p:nvSpPr>
          <p:cNvPr id="616" name="Rectángulo redondeado 615">
            <a:extLst>
              <a:ext uri="{FF2B5EF4-FFF2-40B4-BE49-F238E27FC236}">
                <a16:creationId xmlns:a16="http://schemas.microsoft.com/office/drawing/2014/main" id="{FB7F999F-FE06-2964-AFD0-B64CB71C2922}"/>
              </a:ext>
            </a:extLst>
          </p:cNvPr>
          <p:cNvSpPr/>
          <p:nvPr/>
        </p:nvSpPr>
        <p:spPr>
          <a:xfrm>
            <a:off x="768888" y="9527284"/>
            <a:ext cx="7256373" cy="608368"/>
          </a:xfrm>
          <a:prstGeom prst="roundRect">
            <a:avLst>
              <a:gd name="adj" fmla="val 50000"/>
            </a:avLst>
          </a:prstGeom>
          <a:solidFill>
            <a:srgbClr val="04A0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effectLst>
                  <a:outerShdw blurRad="50800" dist="38100" dir="2700000" algn="tl" rotWithShape="0">
                    <a:prstClr val="black">
                      <a:alpha val="40000"/>
                    </a:prstClr>
                  </a:outerShdw>
                </a:effectLst>
                <a:latin typeface="Franklin Gothic Medium" panose="020B0603020102020204" pitchFamily="34" charset="0"/>
              </a:rPr>
              <a:t>Single Amplified Genomes (SAGs)</a:t>
            </a:r>
            <a:endParaRPr lang="en-GB" sz="1600" dirty="0">
              <a:effectLst>
                <a:outerShdw blurRad="50800" dist="38100" dir="2700000" algn="tl" rotWithShape="0">
                  <a:prstClr val="black">
                    <a:alpha val="40000"/>
                  </a:prstClr>
                </a:outerShdw>
              </a:effectLst>
            </a:endParaRPr>
          </a:p>
        </p:txBody>
      </p:sp>
      <p:sp>
        <p:nvSpPr>
          <p:cNvPr id="1379" name="CuadroTexto 1378">
            <a:extLst>
              <a:ext uri="{FF2B5EF4-FFF2-40B4-BE49-F238E27FC236}">
                <a16:creationId xmlns:a16="http://schemas.microsoft.com/office/drawing/2014/main" id="{701754EB-B91A-73EC-7349-6BC0FF6752C3}"/>
              </a:ext>
            </a:extLst>
          </p:cNvPr>
          <p:cNvSpPr txBox="1"/>
          <p:nvPr/>
        </p:nvSpPr>
        <p:spPr>
          <a:xfrm>
            <a:off x="974962" y="16416963"/>
            <a:ext cx="8535843" cy="830997"/>
          </a:xfrm>
          <a:prstGeom prst="rect">
            <a:avLst/>
          </a:prstGeom>
          <a:noFill/>
        </p:spPr>
        <p:txBody>
          <a:bodyPr wrap="square" rtlCol="0">
            <a:spAutoFit/>
          </a:bodyPr>
          <a:lstStyle>
            <a:defPPr>
              <a:defRPr lang="en-US"/>
            </a:defPPr>
            <a:lvl1pPr>
              <a:defRPr sz="1100">
                <a:latin typeface="Franklin Gothic Medium Cond" panose="020B0606030402020204" pitchFamily="34" charset="0"/>
              </a:defRPr>
            </a:lvl1pPr>
          </a:lstStyle>
          <a:p>
            <a:pPr algn="just"/>
            <a:r>
              <a:rPr lang="en-GB" sz="1200" dirty="0">
                <a:solidFill>
                  <a:schemeClr val="tx1">
                    <a:lumMod val="50000"/>
                    <a:lumOff val="50000"/>
                  </a:schemeClr>
                </a:solidFill>
              </a:rPr>
              <a:t>Figure 1. SAGS workflow. The protist cells are sorted from the natural sample one at a time by flow cytometry, which </a:t>
            </a:r>
            <a:r>
              <a:rPr lang="en-GB" sz="1200" dirty="0">
                <a:solidFill>
                  <a:schemeClr val="tx1">
                    <a:lumMod val="50000"/>
                    <a:lumOff val="50000"/>
                  </a:schemeClr>
                </a:solidFill>
                <a:highlight>
                  <a:srgbClr val="FFFF00"/>
                </a:highlight>
              </a:rPr>
              <a:t>deposits</a:t>
            </a:r>
            <a:r>
              <a:rPr lang="en-GB" sz="1200" dirty="0">
                <a:solidFill>
                  <a:schemeClr val="tx1">
                    <a:lumMod val="50000"/>
                    <a:lumOff val="50000"/>
                  </a:schemeClr>
                </a:solidFill>
              </a:rPr>
              <a:t> each cell in 96-well plates. Then, the cells are lysed with chemical agents, leaving their DNA free for later amplification (MDA, in real-time). Once, the DNA is in sufficient quantity for sequencing. Once the sequences are assembled and trimmed, </a:t>
            </a:r>
            <a:r>
              <a:rPr lang="en-GB" sz="1200" dirty="0">
                <a:solidFill>
                  <a:schemeClr val="tx1">
                    <a:lumMod val="50000"/>
                    <a:lumOff val="50000"/>
                  </a:schemeClr>
                </a:solidFill>
                <a:highlight>
                  <a:srgbClr val="FFFF00"/>
                </a:highlight>
              </a:rPr>
              <a:t>hosts</a:t>
            </a:r>
            <a:r>
              <a:rPr lang="en-GB" sz="1200" dirty="0">
                <a:solidFill>
                  <a:schemeClr val="tx1">
                    <a:lumMod val="50000"/>
                    <a:lumOff val="50000"/>
                  </a:schemeClr>
                </a:solidFill>
              </a:rPr>
              <a:t> are identified by 18s rDNA or HV4. In addition, viruses are identified from these scaffolds. Finally, an annotation of proteins is made to adjust their identification to more specific taxonomic levels. </a:t>
            </a:r>
          </a:p>
        </p:txBody>
      </p:sp>
      <p:sp>
        <p:nvSpPr>
          <p:cNvPr id="1380" name="CuadroTexto 1379">
            <a:extLst>
              <a:ext uri="{FF2B5EF4-FFF2-40B4-BE49-F238E27FC236}">
                <a16:creationId xmlns:a16="http://schemas.microsoft.com/office/drawing/2014/main" id="{4ED7A61A-0FA6-8DC9-D423-2D8ACBE7AC4B}"/>
              </a:ext>
            </a:extLst>
          </p:cNvPr>
          <p:cNvSpPr txBox="1"/>
          <p:nvPr/>
        </p:nvSpPr>
        <p:spPr>
          <a:xfrm>
            <a:off x="1044045" y="5895760"/>
            <a:ext cx="14107450" cy="923330"/>
          </a:xfrm>
          <a:prstGeom prst="rect">
            <a:avLst/>
          </a:prstGeom>
          <a:noFill/>
        </p:spPr>
        <p:txBody>
          <a:bodyPr wrap="square" rtlCol="0">
            <a:spAutoFit/>
          </a:bodyPr>
          <a:lstStyle/>
          <a:p>
            <a:r>
              <a:rPr lang="en-GB" baseline="30000" dirty="0">
                <a:latin typeface="Franklin Gothic Medium Cond" panose="020B0606030402020204" pitchFamily="34" charset="0"/>
              </a:rPr>
              <a:t>1</a:t>
            </a:r>
            <a:r>
              <a:rPr lang="en-GB" dirty="0">
                <a:latin typeface="Franklin Gothic Medium Cond" panose="020B0606030402020204" pitchFamily="34" charset="0"/>
              </a:rPr>
              <a:t>Department of Marine Biology and Oceanography, </a:t>
            </a:r>
            <a:r>
              <a:rPr lang="en-GB" dirty="0" err="1">
                <a:latin typeface="Franklin Gothic Medium Cond" panose="020B0606030402020204" pitchFamily="34" charset="0"/>
              </a:rPr>
              <a:t>Institut</a:t>
            </a:r>
            <a:r>
              <a:rPr lang="en-GB" dirty="0">
                <a:latin typeface="Franklin Gothic Medium Cond" panose="020B0606030402020204" pitchFamily="34" charset="0"/>
              </a:rPr>
              <a:t> de </a:t>
            </a:r>
            <a:r>
              <a:rPr lang="en-GB" dirty="0" err="1">
                <a:latin typeface="Franklin Gothic Medium Cond" panose="020B0606030402020204" pitchFamily="34" charset="0"/>
              </a:rPr>
              <a:t>Ciències</a:t>
            </a:r>
            <a:r>
              <a:rPr lang="en-GB" dirty="0">
                <a:latin typeface="Franklin Gothic Medium Cond" panose="020B0606030402020204" pitchFamily="34" charset="0"/>
              </a:rPr>
              <a:t> del Mar (ICM-CSIC), Barcelona, Spain</a:t>
            </a:r>
          </a:p>
          <a:p>
            <a:r>
              <a:rPr lang="en-GB" baseline="30000" dirty="0">
                <a:latin typeface="Franklin Gothic Medium Cond" panose="020B0606030402020204" pitchFamily="34" charset="0"/>
              </a:rPr>
              <a:t>2</a:t>
            </a:r>
            <a:r>
              <a:rPr lang="en-GB" dirty="0">
                <a:latin typeface="Franklin Gothic Medium Cond" panose="020B0606030402020204" pitchFamily="34" charset="0"/>
              </a:rPr>
              <a:t>Department  of </a:t>
            </a:r>
            <a:r>
              <a:rPr lang="en-GB" dirty="0" err="1">
                <a:latin typeface="Franklin Gothic Medium Cond" panose="020B0606030402020204" pitchFamily="34" charset="0"/>
              </a:rPr>
              <a:t>Fisiologia</a:t>
            </a:r>
            <a:r>
              <a:rPr lang="en-GB" dirty="0">
                <a:latin typeface="Franklin Gothic Medium Cond" panose="020B0606030402020204" pitchFamily="34" charset="0"/>
              </a:rPr>
              <a:t>, </a:t>
            </a:r>
            <a:r>
              <a:rPr lang="en-GB" dirty="0" err="1">
                <a:latin typeface="Franklin Gothic Medium Cond" panose="020B0606030402020204" pitchFamily="34" charset="0"/>
              </a:rPr>
              <a:t>Genetica</a:t>
            </a:r>
            <a:r>
              <a:rPr lang="en-GB" dirty="0">
                <a:latin typeface="Franklin Gothic Medium Cond" panose="020B0606030402020204" pitchFamily="34" charset="0"/>
              </a:rPr>
              <a:t> y </a:t>
            </a:r>
            <a:r>
              <a:rPr lang="en-GB" dirty="0" err="1">
                <a:latin typeface="Franklin Gothic Medium Cond" panose="020B0606030402020204" pitchFamily="34" charset="0"/>
              </a:rPr>
              <a:t>Microbiologia</a:t>
            </a:r>
            <a:r>
              <a:rPr lang="en-GB" dirty="0">
                <a:latin typeface="Franklin Gothic Medium Cond" panose="020B0606030402020204" pitchFamily="34" charset="0"/>
              </a:rPr>
              <a:t>, Universidad de Alicante (UA), Alicante Spain </a:t>
            </a:r>
          </a:p>
          <a:p>
            <a:r>
              <a:rPr lang="en-GB" baseline="30000" dirty="0">
                <a:latin typeface="Franklin Gothic Medium Cond" panose="020B0606030402020204" pitchFamily="34" charset="0"/>
              </a:rPr>
              <a:t>3</a:t>
            </a:r>
            <a:r>
              <a:rPr lang="en-GB" dirty="0">
                <a:latin typeface="Franklin Gothic Medium Cond" panose="020B0606030402020204" pitchFamily="34" charset="0"/>
              </a:rPr>
              <a:t>Sorbonne Université, </a:t>
            </a:r>
            <a:r>
              <a:rPr lang="en-GB" dirty="0" err="1">
                <a:latin typeface="Franklin Gothic Medium Cond" panose="020B0606030402020204" pitchFamily="34" charset="0"/>
              </a:rPr>
              <a:t>Biologie</a:t>
            </a:r>
            <a:r>
              <a:rPr lang="en-GB" dirty="0">
                <a:latin typeface="Franklin Gothic Medium Cond" panose="020B0606030402020204" pitchFamily="34" charset="0"/>
              </a:rPr>
              <a:t> </a:t>
            </a:r>
            <a:r>
              <a:rPr lang="en-GB" dirty="0" err="1">
                <a:latin typeface="Franklin Gothic Medium Cond" panose="020B0606030402020204" pitchFamily="34" charset="0"/>
              </a:rPr>
              <a:t>Intégrative</a:t>
            </a:r>
            <a:r>
              <a:rPr lang="en-GB" dirty="0">
                <a:latin typeface="Franklin Gothic Medium Cond" panose="020B0606030402020204" pitchFamily="34" charset="0"/>
              </a:rPr>
              <a:t> des </a:t>
            </a:r>
            <a:r>
              <a:rPr lang="en-GB" dirty="0" err="1">
                <a:latin typeface="Franklin Gothic Medium Cond" panose="020B0606030402020204" pitchFamily="34" charset="0"/>
              </a:rPr>
              <a:t>Organismes</a:t>
            </a:r>
            <a:r>
              <a:rPr lang="en-GB" dirty="0">
                <a:latin typeface="Franklin Gothic Medium Cond" panose="020B0606030402020204" pitchFamily="34" charset="0"/>
              </a:rPr>
              <a:t> </a:t>
            </a:r>
            <a:r>
              <a:rPr lang="en-GB" dirty="0" err="1">
                <a:latin typeface="Franklin Gothic Medium Cond" panose="020B0606030402020204" pitchFamily="34" charset="0"/>
              </a:rPr>
              <a:t>Marins</a:t>
            </a:r>
            <a:r>
              <a:rPr lang="en-GB" dirty="0">
                <a:latin typeface="Franklin Gothic Medium Cond" panose="020B0606030402020204" pitchFamily="34" charset="0"/>
              </a:rPr>
              <a:t> (BIOM), </a:t>
            </a:r>
            <a:r>
              <a:rPr lang="en-GB" dirty="0" err="1">
                <a:latin typeface="Franklin Gothic Medium Cond" panose="020B0606030402020204" pitchFamily="34" charset="0"/>
              </a:rPr>
              <a:t>Observatoire</a:t>
            </a:r>
            <a:r>
              <a:rPr lang="en-GB" dirty="0">
                <a:latin typeface="Franklin Gothic Medium Cond" panose="020B0606030402020204" pitchFamily="34" charset="0"/>
              </a:rPr>
              <a:t> </a:t>
            </a:r>
            <a:r>
              <a:rPr lang="en-GB" dirty="0" err="1">
                <a:latin typeface="Franklin Gothic Medium Cond" panose="020B0606030402020204" pitchFamily="34" charset="0"/>
              </a:rPr>
              <a:t>Océanologique</a:t>
            </a:r>
            <a:r>
              <a:rPr lang="en-GB" dirty="0">
                <a:latin typeface="Franklin Gothic Medium Cond" panose="020B0606030402020204" pitchFamily="34" charset="0"/>
              </a:rPr>
              <a:t>, </a:t>
            </a:r>
            <a:r>
              <a:rPr lang="en-GB" dirty="0" err="1">
                <a:latin typeface="Franklin Gothic Medium Cond" panose="020B0606030402020204" pitchFamily="34" charset="0"/>
              </a:rPr>
              <a:t>Banyuls</a:t>
            </a:r>
            <a:r>
              <a:rPr lang="en-GB" dirty="0">
                <a:latin typeface="Franklin Gothic Medium Cond" panose="020B0606030402020204" pitchFamily="34" charset="0"/>
              </a:rPr>
              <a:t>-sur-Mer, France.</a:t>
            </a:r>
          </a:p>
        </p:txBody>
      </p:sp>
      <p:sp>
        <p:nvSpPr>
          <p:cNvPr id="1382" name="Rectángulo 1381">
            <a:extLst>
              <a:ext uri="{FF2B5EF4-FFF2-40B4-BE49-F238E27FC236}">
                <a16:creationId xmlns:a16="http://schemas.microsoft.com/office/drawing/2014/main" id="{44827918-1D86-DCE6-E201-FA204411CCD7}"/>
              </a:ext>
            </a:extLst>
          </p:cNvPr>
          <p:cNvSpPr/>
          <p:nvPr/>
        </p:nvSpPr>
        <p:spPr>
          <a:xfrm>
            <a:off x="1069896" y="5290876"/>
            <a:ext cx="4785413" cy="400110"/>
          </a:xfrm>
          <a:prstGeom prst="rect">
            <a:avLst/>
          </a:prstGeom>
        </p:spPr>
        <p:txBody>
          <a:bodyPr wrap="none">
            <a:spAutoFit/>
          </a:bodyPr>
          <a:lstStyle/>
          <a:p>
            <a:r>
              <a:rPr lang="en-GB" sz="2000" dirty="0">
                <a:latin typeface="Franklin Gothic Medium Cond" panose="020B0606030402020204" pitchFamily="34" charset="0"/>
              </a:rPr>
              <a:t>*Corresponding author: </a:t>
            </a:r>
            <a:r>
              <a:rPr lang="en-GB" sz="2000" u="sng" dirty="0">
                <a:latin typeface="Franklin Gothic Medium Cond" panose="020B0606030402020204" pitchFamily="34" charset="0"/>
                <a:hlinkClick r:id="rId23"/>
              </a:rPr>
              <a:t>xabierlopez@icm.csic.es</a:t>
            </a:r>
            <a:r>
              <a:rPr lang="en-GB" sz="2000" dirty="0">
                <a:latin typeface="Franklin Gothic Medium Cond" panose="020B0606030402020204" pitchFamily="34" charset="0"/>
              </a:rPr>
              <a:t> </a:t>
            </a:r>
          </a:p>
        </p:txBody>
      </p:sp>
      <p:sp>
        <p:nvSpPr>
          <p:cNvPr id="1388" name="CuadroTexto 1387">
            <a:extLst>
              <a:ext uri="{FF2B5EF4-FFF2-40B4-BE49-F238E27FC236}">
                <a16:creationId xmlns:a16="http://schemas.microsoft.com/office/drawing/2014/main" id="{22D0CED1-D585-5AE7-7B5A-05EE6DD14850}"/>
              </a:ext>
            </a:extLst>
          </p:cNvPr>
          <p:cNvSpPr txBox="1"/>
          <p:nvPr/>
        </p:nvSpPr>
        <p:spPr>
          <a:xfrm>
            <a:off x="2360426" y="18533304"/>
            <a:ext cx="5431295" cy="461665"/>
          </a:xfrm>
          <a:prstGeom prst="rect">
            <a:avLst/>
          </a:prstGeom>
          <a:noFill/>
        </p:spPr>
        <p:txBody>
          <a:bodyPr wrap="none" rtlCol="0">
            <a:spAutoFit/>
          </a:bodyPr>
          <a:lstStyle/>
          <a:p>
            <a:r>
              <a:rPr lang="en-GB" sz="2400" u="sng" dirty="0">
                <a:latin typeface="Franklin Gothic Medium Cond" panose="020B0606030402020204" pitchFamily="34" charset="0"/>
              </a:rPr>
              <a:t>Polymerase B-based protein phylogenetic tree</a:t>
            </a:r>
          </a:p>
        </p:txBody>
      </p:sp>
      <p:sp>
        <p:nvSpPr>
          <p:cNvPr id="1389" name="CuadroTexto 1388">
            <a:extLst>
              <a:ext uri="{FF2B5EF4-FFF2-40B4-BE49-F238E27FC236}">
                <a16:creationId xmlns:a16="http://schemas.microsoft.com/office/drawing/2014/main" id="{915A0DAD-0150-782C-3F12-EB1DF0079173}"/>
              </a:ext>
            </a:extLst>
          </p:cNvPr>
          <p:cNvSpPr txBox="1"/>
          <p:nvPr/>
        </p:nvSpPr>
        <p:spPr>
          <a:xfrm>
            <a:off x="11905661" y="18553743"/>
            <a:ext cx="2317366" cy="461665"/>
          </a:xfrm>
          <a:prstGeom prst="rect">
            <a:avLst/>
          </a:prstGeom>
          <a:noFill/>
        </p:spPr>
        <p:txBody>
          <a:bodyPr wrap="none" rtlCol="0">
            <a:spAutoFit/>
          </a:bodyPr>
          <a:lstStyle/>
          <a:p>
            <a:r>
              <a:rPr lang="en-GB" sz="2400" u="sng" dirty="0">
                <a:latin typeface="Franklin Gothic Medium Cond" panose="020B0606030402020204" pitchFamily="34" charset="0"/>
              </a:rPr>
              <a:t>Host-virus linkages</a:t>
            </a:r>
          </a:p>
        </p:txBody>
      </p:sp>
      <p:sp>
        <p:nvSpPr>
          <p:cNvPr id="1390" name="CuadroTexto 1389">
            <a:extLst>
              <a:ext uri="{FF2B5EF4-FFF2-40B4-BE49-F238E27FC236}">
                <a16:creationId xmlns:a16="http://schemas.microsoft.com/office/drawing/2014/main" id="{201433AA-75DD-7FD7-F9F1-0492B108FE58}"/>
              </a:ext>
            </a:extLst>
          </p:cNvPr>
          <p:cNvSpPr txBox="1"/>
          <p:nvPr/>
        </p:nvSpPr>
        <p:spPr>
          <a:xfrm>
            <a:off x="10428853" y="23975567"/>
            <a:ext cx="5582169" cy="461665"/>
          </a:xfrm>
          <a:prstGeom prst="rect">
            <a:avLst/>
          </a:prstGeom>
          <a:noFill/>
        </p:spPr>
        <p:txBody>
          <a:bodyPr wrap="none" rtlCol="0">
            <a:spAutoFit/>
          </a:bodyPr>
          <a:lstStyle/>
          <a:p>
            <a:r>
              <a:rPr lang="en-GB" sz="2400" u="sng" dirty="0">
                <a:latin typeface="Franklin Gothic Medium Cond" panose="020B0606030402020204" pitchFamily="34" charset="0"/>
              </a:rPr>
              <a:t>Gene organization of representative viral contigs</a:t>
            </a:r>
          </a:p>
        </p:txBody>
      </p:sp>
      <p:sp>
        <p:nvSpPr>
          <p:cNvPr id="1391" name="CuadroTexto 1390">
            <a:extLst>
              <a:ext uri="{FF2B5EF4-FFF2-40B4-BE49-F238E27FC236}">
                <a16:creationId xmlns:a16="http://schemas.microsoft.com/office/drawing/2014/main" id="{05BF4C85-463E-1017-FD84-BCD69F29194A}"/>
              </a:ext>
            </a:extLst>
          </p:cNvPr>
          <p:cNvSpPr txBox="1"/>
          <p:nvPr/>
        </p:nvSpPr>
        <p:spPr>
          <a:xfrm>
            <a:off x="18439469" y="18622198"/>
            <a:ext cx="5533310" cy="461665"/>
          </a:xfrm>
          <a:prstGeom prst="rect">
            <a:avLst/>
          </a:prstGeom>
          <a:noFill/>
        </p:spPr>
        <p:txBody>
          <a:bodyPr wrap="none" rtlCol="0">
            <a:spAutoFit/>
          </a:bodyPr>
          <a:lstStyle/>
          <a:p>
            <a:r>
              <a:rPr lang="en-GB" sz="2400" u="sng" dirty="0">
                <a:latin typeface="Franklin Gothic Medium Cond" panose="020B0606030402020204" pitchFamily="34" charset="0"/>
              </a:rPr>
              <a:t>Matching viral contigs with reference databases</a:t>
            </a:r>
          </a:p>
        </p:txBody>
      </p:sp>
      <p:grpSp>
        <p:nvGrpSpPr>
          <p:cNvPr id="80" name="Grupo 79">
            <a:extLst>
              <a:ext uri="{FF2B5EF4-FFF2-40B4-BE49-F238E27FC236}">
                <a16:creationId xmlns:a16="http://schemas.microsoft.com/office/drawing/2014/main" id="{3599677A-0B45-869A-105F-04DC475BD94B}"/>
              </a:ext>
            </a:extLst>
          </p:cNvPr>
          <p:cNvGrpSpPr/>
          <p:nvPr/>
        </p:nvGrpSpPr>
        <p:grpSpPr>
          <a:xfrm>
            <a:off x="660118" y="10228944"/>
            <a:ext cx="7416053" cy="6061172"/>
            <a:chOff x="752131" y="10586462"/>
            <a:chExt cx="7416053" cy="6061172"/>
          </a:xfrm>
        </p:grpSpPr>
        <p:sp>
          <p:nvSpPr>
            <p:cNvPr id="939" name="CuadroTexto 938">
              <a:extLst>
                <a:ext uri="{FF2B5EF4-FFF2-40B4-BE49-F238E27FC236}">
                  <a16:creationId xmlns:a16="http://schemas.microsoft.com/office/drawing/2014/main" id="{35AD4312-BFD1-FEE1-340B-A8AA1241709F}"/>
                </a:ext>
              </a:extLst>
            </p:cNvPr>
            <p:cNvSpPr txBox="1"/>
            <p:nvPr/>
          </p:nvSpPr>
          <p:spPr>
            <a:xfrm>
              <a:off x="3843045" y="10819673"/>
              <a:ext cx="1728138" cy="530915"/>
            </a:xfrm>
            <a:prstGeom prst="rect">
              <a:avLst/>
            </a:prstGeom>
            <a:noFill/>
          </p:spPr>
          <p:txBody>
            <a:bodyPr wrap="square" rtlCol="0">
              <a:spAutoFit/>
            </a:bodyPr>
            <a:lstStyle/>
            <a:p>
              <a:pPr algn="ctr"/>
              <a:r>
                <a:rPr lang="en-GB" sz="1050" dirty="0">
                  <a:latin typeface="Franklin Gothic Medium" panose="020B0603020102020204" pitchFamily="34" charset="0"/>
                </a:rPr>
                <a:t>Multiple</a:t>
              </a:r>
              <a:r>
                <a:rPr lang="en-GB" kern="0" dirty="0">
                  <a:solidFill>
                    <a:srgbClr val="191919"/>
                  </a:solidFill>
                  <a:latin typeface="Franklin Gothic Medium Cond" panose="020B0606030402020204" pitchFamily="34" charset="0"/>
                  <a:cs typeface="Oswald Medium"/>
                </a:rPr>
                <a:t> </a:t>
              </a:r>
              <a:r>
                <a:rPr lang="en-GB" sz="1050" dirty="0">
                  <a:latin typeface="Franklin Gothic Medium" panose="020B0603020102020204" pitchFamily="34" charset="0"/>
                </a:rPr>
                <a:t>Displacement Amplification (MDA)</a:t>
              </a:r>
            </a:p>
          </p:txBody>
        </p:sp>
        <p:grpSp>
          <p:nvGrpSpPr>
            <p:cNvPr id="797" name="Grupo 796">
              <a:extLst>
                <a:ext uri="{FF2B5EF4-FFF2-40B4-BE49-F238E27FC236}">
                  <a16:creationId xmlns:a16="http://schemas.microsoft.com/office/drawing/2014/main" id="{9480B6AE-BB07-0684-A9AE-8C8D7520CF2B}"/>
                </a:ext>
              </a:extLst>
            </p:cNvPr>
            <p:cNvGrpSpPr/>
            <p:nvPr/>
          </p:nvGrpSpPr>
          <p:grpSpPr>
            <a:xfrm>
              <a:off x="752131" y="10586462"/>
              <a:ext cx="2935971" cy="4322348"/>
              <a:chOff x="17747932" y="9629975"/>
              <a:chExt cx="2299416" cy="3400000"/>
            </a:xfrm>
          </p:grpSpPr>
          <p:grpSp>
            <p:nvGrpSpPr>
              <p:cNvPr id="637" name="Grupo 636">
                <a:extLst>
                  <a:ext uri="{FF2B5EF4-FFF2-40B4-BE49-F238E27FC236}">
                    <a16:creationId xmlns:a16="http://schemas.microsoft.com/office/drawing/2014/main" id="{DE99AAA4-2086-8BA5-6CB2-FD30BD7EA583}"/>
                  </a:ext>
                </a:extLst>
              </p:cNvPr>
              <p:cNvGrpSpPr/>
              <p:nvPr/>
            </p:nvGrpSpPr>
            <p:grpSpPr>
              <a:xfrm>
                <a:off x="17747932" y="9629975"/>
                <a:ext cx="2299416" cy="3400000"/>
                <a:chOff x="20259983" y="9266535"/>
                <a:chExt cx="2299416" cy="3400000"/>
              </a:xfrm>
            </p:grpSpPr>
            <p:sp>
              <p:nvSpPr>
                <p:cNvPr id="821" name="CuadroTexto 820">
                  <a:extLst>
                    <a:ext uri="{FF2B5EF4-FFF2-40B4-BE49-F238E27FC236}">
                      <a16:creationId xmlns:a16="http://schemas.microsoft.com/office/drawing/2014/main" id="{967CC1F7-B8CD-FDC6-2996-86FF9FB0C05B}"/>
                    </a:ext>
                  </a:extLst>
                </p:cNvPr>
                <p:cNvSpPr txBox="1"/>
                <p:nvPr/>
              </p:nvSpPr>
              <p:spPr>
                <a:xfrm>
                  <a:off x="20495695" y="9266535"/>
                  <a:ext cx="1808098" cy="199733"/>
                </a:xfrm>
                <a:prstGeom prst="rect">
                  <a:avLst/>
                </a:prstGeom>
                <a:noFill/>
              </p:spPr>
              <p:txBody>
                <a:bodyPr wrap="square" rtlCol="0">
                  <a:spAutoFit/>
                </a:bodyPr>
                <a:lstStyle>
                  <a:defPPr>
                    <a:defRPr lang="es-ES"/>
                  </a:defPPr>
                  <a:lvl1pPr algn="ctr">
                    <a:defRPr sz="2800" kern="0">
                      <a:solidFill>
                        <a:srgbClr val="191919"/>
                      </a:solidFill>
                      <a:latin typeface="Oswald Medium"/>
                      <a:cs typeface="Oswald Medium"/>
                    </a:defRPr>
                  </a:lvl1pPr>
                </a:lstStyle>
                <a:p>
                  <a:r>
                    <a:rPr lang="en-GB" sz="1050" kern="1200" dirty="0">
                      <a:solidFill>
                        <a:schemeClr val="tx1"/>
                      </a:solidFill>
                      <a:latin typeface="Franklin Gothic Medium" panose="020B0603020102020204" pitchFamily="34" charset="0"/>
                      <a:cs typeface="+mn-cs"/>
                    </a:rPr>
                    <a:t>Cell-sorting</a:t>
                  </a:r>
                </a:p>
              </p:txBody>
            </p:sp>
            <p:grpSp>
              <p:nvGrpSpPr>
                <p:cNvPr id="636" name="Grupo 635">
                  <a:extLst>
                    <a:ext uri="{FF2B5EF4-FFF2-40B4-BE49-F238E27FC236}">
                      <a16:creationId xmlns:a16="http://schemas.microsoft.com/office/drawing/2014/main" id="{DC047EE2-7C27-3D92-1A7B-927C93891ACD}"/>
                    </a:ext>
                  </a:extLst>
                </p:cNvPr>
                <p:cNvGrpSpPr/>
                <p:nvPr/>
              </p:nvGrpSpPr>
              <p:grpSpPr>
                <a:xfrm>
                  <a:off x="20259983" y="10052215"/>
                  <a:ext cx="2299416" cy="2614320"/>
                  <a:chOff x="22778107" y="10102288"/>
                  <a:chExt cx="2299416" cy="2614320"/>
                </a:xfrm>
              </p:grpSpPr>
              <p:pic>
                <p:nvPicPr>
                  <p:cNvPr id="635" name="Imagen 634">
                    <a:extLst>
                      <a:ext uri="{FF2B5EF4-FFF2-40B4-BE49-F238E27FC236}">
                        <a16:creationId xmlns:a16="http://schemas.microsoft.com/office/drawing/2014/main" id="{8C4C96F8-2CDA-78F6-BCDF-42106140E27C}"/>
                      </a:ext>
                    </a:extLst>
                  </p:cNvPr>
                  <p:cNvPicPr>
                    <a:picLocks noChangeAspect="1"/>
                  </p:cNvPicPr>
                  <p:nvPr/>
                </p:nvPicPr>
                <p:blipFill>
                  <a:blip r:embed="rId24"/>
                  <a:stretch>
                    <a:fillRect/>
                  </a:stretch>
                </p:blipFill>
                <p:spPr>
                  <a:xfrm rot="518682">
                    <a:off x="23380989" y="11924977"/>
                    <a:ext cx="1179024" cy="791631"/>
                  </a:xfrm>
                  <a:prstGeom prst="rect">
                    <a:avLst/>
                  </a:prstGeom>
                </p:spPr>
              </p:pic>
              <p:sp>
                <p:nvSpPr>
                  <p:cNvPr id="1228" name="Lata 1227">
                    <a:extLst>
                      <a:ext uri="{FF2B5EF4-FFF2-40B4-BE49-F238E27FC236}">
                        <a16:creationId xmlns:a16="http://schemas.microsoft.com/office/drawing/2014/main" id="{D8F2BA53-11A3-03A7-19D4-512F5AA7F50B}"/>
                      </a:ext>
                    </a:extLst>
                  </p:cNvPr>
                  <p:cNvSpPr/>
                  <p:nvPr/>
                </p:nvSpPr>
                <p:spPr>
                  <a:xfrm>
                    <a:off x="23792858" y="11046001"/>
                    <a:ext cx="245572" cy="359523"/>
                  </a:xfrm>
                  <a:prstGeom prst="can">
                    <a:avLst>
                      <a:gd name="adj" fmla="val 25000"/>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15" name="Grupo 514">
                    <a:extLst>
                      <a:ext uri="{FF2B5EF4-FFF2-40B4-BE49-F238E27FC236}">
                        <a16:creationId xmlns:a16="http://schemas.microsoft.com/office/drawing/2014/main" id="{0C31665E-B76E-E06C-34D0-780BA3E047EC}"/>
                      </a:ext>
                    </a:extLst>
                  </p:cNvPr>
                  <p:cNvGrpSpPr/>
                  <p:nvPr/>
                </p:nvGrpSpPr>
                <p:grpSpPr>
                  <a:xfrm>
                    <a:off x="23702153" y="10258714"/>
                    <a:ext cx="431431" cy="902111"/>
                    <a:chOff x="23702153" y="10258714"/>
                    <a:chExt cx="431431" cy="902111"/>
                  </a:xfrm>
                </p:grpSpPr>
                <p:sp>
                  <p:nvSpPr>
                    <p:cNvPr id="1188" name="Lata 1187">
                      <a:extLst>
                        <a:ext uri="{FF2B5EF4-FFF2-40B4-BE49-F238E27FC236}">
                          <a16:creationId xmlns:a16="http://schemas.microsoft.com/office/drawing/2014/main" id="{89E473AD-DB79-E1CA-6C02-FCF317EED76D}"/>
                        </a:ext>
                      </a:extLst>
                    </p:cNvPr>
                    <p:cNvSpPr/>
                    <p:nvPr/>
                  </p:nvSpPr>
                  <p:spPr>
                    <a:xfrm>
                      <a:off x="23705788" y="10320075"/>
                      <a:ext cx="427796" cy="626304"/>
                    </a:xfrm>
                    <a:prstGeom prst="can">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7" name="Elipse 1186">
                      <a:extLst>
                        <a:ext uri="{FF2B5EF4-FFF2-40B4-BE49-F238E27FC236}">
                          <a16:creationId xmlns:a16="http://schemas.microsoft.com/office/drawing/2014/main" id="{D9BFEA15-556C-02DD-CD70-9764589D30E4}"/>
                        </a:ext>
                      </a:extLst>
                    </p:cNvPr>
                    <p:cNvSpPr/>
                    <p:nvPr/>
                  </p:nvSpPr>
                  <p:spPr>
                    <a:xfrm>
                      <a:off x="23702153" y="10258714"/>
                      <a:ext cx="431431" cy="248621"/>
                    </a:xfrm>
                    <a:prstGeom prst="ellipse">
                      <a:avLst/>
                    </a:prstGeom>
                    <a:solidFill>
                      <a:schemeClr val="bg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9" name="Trapecio 1188">
                      <a:extLst>
                        <a:ext uri="{FF2B5EF4-FFF2-40B4-BE49-F238E27FC236}">
                          <a16:creationId xmlns:a16="http://schemas.microsoft.com/office/drawing/2014/main" id="{0AEB0515-5582-94B5-41AA-05972EFAA758}"/>
                        </a:ext>
                      </a:extLst>
                    </p:cNvPr>
                    <p:cNvSpPr/>
                    <p:nvPr/>
                  </p:nvSpPr>
                  <p:spPr>
                    <a:xfrm flipV="1">
                      <a:off x="23702153" y="10886476"/>
                      <a:ext cx="431431" cy="274349"/>
                    </a:xfrm>
                    <a:prstGeom prst="trapezoid">
                      <a:avLst>
                        <a:gd name="adj" fmla="val 33772"/>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30" name="Lata 1229">
                    <a:extLst>
                      <a:ext uri="{FF2B5EF4-FFF2-40B4-BE49-F238E27FC236}">
                        <a16:creationId xmlns:a16="http://schemas.microsoft.com/office/drawing/2014/main" id="{40FE03E6-56FD-0DFC-B93C-78F8C1FCA40E}"/>
                      </a:ext>
                    </a:extLst>
                  </p:cNvPr>
                  <p:cNvSpPr/>
                  <p:nvPr/>
                </p:nvSpPr>
                <p:spPr>
                  <a:xfrm>
                    <a:off x="23828053" y="10415431"/>
                    <a:ext cx="175865" cy="523096"/>
                  </a:xfrm>
                  <a:prstGeom prst="can">
                    <a:avLst>
                      <a:gd name="adj" fmla="val 32463"/>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9" name="Lata 1228">
                    <a:extLst>
                      <a:ext uri="{FF2B5EF4-FFF2-40B4-BE49-F238E27FC236}">
                        <a16:creationId xmlns:a16="http://schemas.microsoft.com/office/drawing/2014/main" id="{B04335C8-EA47-0262-E52D-9A109600D8FF}"/>
                      </a:ext>
                    </a:extLst>
                  </p:cNvPr>
                  <p:cNvSpPr/>
                  <p:nvPr/>
                </p:nvSpPr>
                <p:spPr>
                  <a:xfrm>
                    <a:off x="23828053" y="10150868"/>
                    <a:ext cx="175865" cy="359523"/>
                  </a:xfrm>
                  <a:prstGeom prst="can">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1" name="Trapecio 1230">
                    <a:extLst>
                      <a:ext uri="{FF2B5EF4-FFF2-40B4-BE49-F238E27FC236}">
                        <a16:creationId xmlns:a16="http://schemas.microsoft.com/office/drawing/2014/main" id="{D8CC1BE3-9426-2E1F-D3E6-93E410EA4C9E}"/>
                      </a:ext>
                    </a:extLst>
                  </p:cNvPr>
                  <p:cNvSpPr/>
                  <p:nvPr/>
                </p:nvSpPr>
                <p:spPr>
                  <a:xfrm flipV="1">
                    <a:off x="23792858" y="11374460"/>
                    <a:ext cx="245572" cy="162450"/>
                  </a:xfrm>
                  <a:prstGeom prst="trapezoid">
                    <a:avLst>
                      <a:gd name="adj" fmla="val 60704"/>
                    </a:avLst>
                  </a:prstGeom>
                  <a:solidFill>
                    <a:schemeClr val="bg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2" name="Trapecio 1231">
                    <a:extLst>
                      <a:ext uri="{FF2B5EF4-FFF2-40B4-BE49-F238E27FC236}">
                        <a16:creationId xmlns:a16="http://schemas.microsoft.com/office/drawing/2014/main" id="{26BBA126-FF11-6397-0C69-75B49A6D3E14}"/>
                      </a:ext>
                    </a:extLst>
                  </p:cNvPr>
                  <p:cNvSpPr/>
                  <p:nvPr/>
                </p:nvSpPr>
                <p:spPr>
                  <a:xfrm flipV="1">
                    <a:off x="23828053" y="10906824"/>
                    <a:ext cx="175865" cy="162450"/>
                  </a:xfrm>
                  <a:prstGeom prst="trapezoid">
                    <a:avLst>
                      <a:gd name="adj" fmla="val 6070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3" name="Lata 1232">
                    <a:extLst>
                      <a:ext uri="{FF2B5EF4-FFF2-40B4-BE49-F238E27FC236}">
                        <a16:creationId xmlns:a16="http://schemas.microsoft.com/office/drawing/2014/main" id="{A6671834-39F2-E7CF-18DA-2558B512C865}"/>
                      </a:ext>
                    </a:extLst>
                  </p:cNvPr>
                  <p:cNvSpPr/>
                  <p:nvPr/>
                </p:nvSpPr>
                <p:spPr>
                  <a:xfrm>
                    <a:off x="23884491" y="10929285"/>
                    <a:ext cx="62306" cy="523096"/>
                  </a:xfrm>
                  <a:prstGeom prst="can">
                    <a:avLst>
                      <a:gd name="adj" fmla="val 32463"/>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4" name="Trapecio 1233">
                    <a:extLst>
                      <a:ext uri="{FF2B5EF4-FFF2-40B4-BE49-F238E27FC236}">
                        <a16:creationId xmlns:a16="http://schemas.microsoft.com/office/drawing/2014/main" id="{955D1DCA-9C16-AA21-1894-EE917EDECC57}"/>
                      </a:ext>
                    </a:extLst>
                  </p:cNvPr>
                  <p:cNvSpPr/>
                  <p:nvPr/>
                </p:nvSpPr>
                <p:spPr>
                  <a:xfrm flipV="1">
                    <a:off x="23886705" y="11427882"/>
                    <a:ext cx="60092" cy="162450"/>
                  </a:xfrm>
                  <a:prstGeom prst="trapezoid">
                    <a:avLst>
                      <a:gd name="adj" fmla="val 60704"/>
                    </a:avLst>
                  </a:pr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16" name="Grupo 515">
                    <a:extLst>
                      <a:ext uri="{FF2B5EF4-FFF2-40B4-BE49-F238E27FC236}">
                        <a16:creationId xmlns:a16="http://schemas.microsoft.com/office/drawing/2014/main" id="{02D4162F-F25E-4D77-3EB7-E11E07D0BAC2}"/>
                      </a:ext>
                    </a:extLst>
                  </p:cNvPr>
                  <p:cNvGrpSpPr/>
                  <p:nvPr/>
                </p:nvGrpSpPr>
                <p:grpSpPr>
                  <a:xfrm>
                    <a:off x="23249601" y="10933251"/>
                    <a:ext cx="687537" cy="279633"/>
                    <a:chOff x="23275498" y="11480530"/>
                    <a:chExt cx="1375074" cy="559266"/>
                  </a:xfrm>
                </p:grpSpPr>
                <p:sp>
                  <p:nvSpPr>
                    <p:cNvPr id="1235" name="Trapecio 1234">
                      <a:extLst>
                        <a:ext uri="{FF2B5EF4-FFF2-40B4-BE49-F238E27FC236}">
                          <a16:creationId xmlns:a16="http://schemas.microsoft.com/office/drawing/2014/main" id="{253C10EB-C315-5111-2830-272C23A0C63C}"/>
                        </a:ext>
                      </a:extLst>
                    </p:cNvPr>
                    <p:cNvSpPr/>
                    <p:nvPr/>
                  </p:nvSpPr>
                  <p:spPr>
                    <a:xfrm rot="17350009" flipV="1">
                      <a:off x="23813210" y="11202435"/>
                      <a:ext cx="337659" cy="1337064"/>
                    </a:xfrm>
                    <a:prstGeom prst="trapezoid">
                      <a:avLst>
                        <a:gd name="adj" fmla="val 60704"/>
                      </a:avLst>
                    </a:prstGeom>
                    <a:solidFill>
                      <a:schemeClr val="accent4">
                        <a:lumMod val="20000"/>
                        <a:lumOff val="80000"/>
                        <a:alpha val="76415"/>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6" name="Elipse 1235">
                      <a:extLst>
                        <a:ext uri="{FF2B5EF4-FFF2-40B4-BE49-F238E27FC236}">
                          <a16:creationId xmlns:a16="http://schemas.microsoft.com/office/drawing/2014/main" id="{7D2A9231-D827-6B63-6919-1CBF7F6B743D}"/>
                        </a:ext>
                      </a:extLst>
                    </p:cNvPr>
                    <p:cNvSpPr/>
                    <p:nvPr/>
                  </p:nvSpPr>
                  <p:spPr>
                    <a:xfrm rot="17407482">
                      <a:off x="23176406" y="11579622"/>
                      <a:ext cx="341012" cy="142827"/>
                    </a:xfrm>
                    <a:prstGeom prst="ellipse">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37" name="Grupo 1236">
                    <a:extLst>
                      <a:ext uri="{FF2B5EF4-FFF2-40B4-BE49-F238E27FC236}">
                        <a16:creationId xmlns:a16="http://schemas.microsoft.com/office/drawing/2014/main" id="{D62093A6-4A4D-6A9D-C230-C52EA4AD8D58}"/>
                      </a:ext>
                    </a:extLst>
                  </p:cNvPr>
                  <p:cNvGrpSpPr/>
                  <p:nvPr/>
                </p:nvGrpSpPr>
                <p:grpSpPr>
                  <a:xfrm rot="8415931">
                    <a:off x="23915023" y="11021207"/>
                    <a:ext cx="687537" cy="279633"/>
                    <a:chOff x="23275498" y="11480530"/>
                    <a:chExt cx="1375074" cy="559266"/>
                  </a:xfrm>
                </p:grpSpPr>
                <p:sp>
                  <p:nvSpPr>
                    <p:cNvPr id="1238" name="Trapecio 1237">
                      <a:extLst>
                        <a:ext uri="{FF2B5EF4-FFF2-40B4-BE49-F238E27FC236}">
                          <a16:creationId xmlns:a16="http://schemas.microsoft.com/office/drawing/2014/main" id="{F658482E-73B2-F2C0-732B-A25558D0D7D3}"/>
                        </a:ext>
                      </a:extLst>
                    </p:cNvPr>
                    <p:cNvSpPr/>
                    <p:nvPr/>
                  </p:nvSpPr>
                  <p:spPr>
                    <a:xfrm rot="17350009" flipV="1">
                      <a:off x="23813210" y="11202435"/>
                      <a:ext cx="337659" cy="1337064"/>
                    </a:xfrm>
                    <a:prstGeom prst="trapezoid">
                      <a:avLst>
                        <a:gd name="adj" fmla="val 60704"/>
                      </a:avLst>
                    </a:prstGeom>
                    <a:solidFill>
                      <a:schemeClr val="accent4">
                        <a:lumMod val="20000"/>
                        <a:lumOff val="80000"/>
                        <a:alpha val="76415"/>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9" name="Elipse 1238">
                      <a:extLst>
                        <a:ext uri="{FF2B5EF4-FFF2-40B4-BE49-F238E27FC236}">
                          <a16:creationId xmlns:a16="http://schemas.microsoft.com/office/drawing/2014/main" id="{C40D25ED-8A0C-BC31-2105-0C362CE72283}"/>
                        </a:ext>
                      </a:extLst>
                    </p:cNvPr>
                    <p:cNvSpPr/>
                    <p:nvPr/>
                  </p:nvSpPr>
                  <p:spPr>
                    <a:xfrm rot="17407482">
                      <a:off x="23176406" y="11579622"/>
                      <a:ext cx="341012" cy="142827"/>
                    </a:xfrm>
                    <a:prstGeom prst="ellipse">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40" name="Grupo 1239">
                    <a:extLst>
                      <a:ext uri="{FF2B5EF4-FFF2-40B4-BE49-F238E27FC236}">
                        <a16:creationId xmlns:a16="http://schemas.microsoft.com/office/drawing/2014/main" id="{2E86C607-23EC-CD73-9777-6B2680FF3E62}"/>
                      </a:ext>
                    </a:extLst>
                  </p:cNvPr>
                  <p:cNvGrpSpPr/>
                  <p:nvPr/>
                </p:nvGrpSpPr>
                <p:grpSpPr>
                  <a:xfrm rot="11266585">
                    <a:off x="23862684" y="11300053"/>
                    <a:ext cx="687537" cy="279633"/>
                    <a:chOff x="23275498" y="11480530"/>
                    <a:chExt cx="1375074" cy="559266"/>
                  </a:xfrm>
                </p:grpSpPr>
                <p:sp>
                  <p:nvSpPr>
                    <p:cNvPr id="1241" name="Trapecio 1240">
                      <a:extLst>
                        <a:ext uri="{FF2B5EF4-FFF2-40B4-BE49-F238E27FC236}">
                          <a16:creationId xmlns:a16="http://schemas.microsoft.com/office/drawing/2014/main" id="{F65AD07D-4005-7912-CF2E-6D585A20F8AE}"/>
                        </a:ext>
                      </a:extLst>
                    </p:cNvPr>
                    <p:cNvSpPr/>
                    <p:nvPr/>
                  </p:nvSpPr>
                  <p:spPr>
                    <a:xfrm rot="17350009" flipV="1">
                      <a:off x="23813210" y="11202435"/>
                      <a:ext cx="337659" cy="1337064"/>
                    </a:xfrm>
                    <a:prstGeom prst="trapezoid">
                      <a:avLst>
                        <a:gd name="adj" fmla="val 60704"/>
                      </a:avLst>
                    </a:prstGeom>
                    <a:solidFill>
                      <a:schemeClr val="accent4">
                        <a:lumMod val="20000"/>
                        <a:lumOff val="80000"/>
                        <a:alpha val="76415"/>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2" name="Elipse 1241">
                      <a:extLst>
                        <a:ext uri="{FF2B5EF4-FFF2-40B4-BE49-F238E27FC236}">
                          <a16:creationId xmlns:a16="http://schemas.microsoft.com/office/drawing/2014/main" id="{D3B292BF-EF61-C48D-396A-E4BF87733972}"/>
                        </a:ext>
                      </a:extLst>
                    </p:cNvPr>
                    <p:cNvSpPr/>
                    <p:nvPr/>
                  </p:nvSpPr>
                  <p:spPr>
                    <a:xfrm rot="17407482">
                      <a:off x="23176406" y="11579622"/>
                      <a:ext cx="341012" cy="142827"/>
                    </a:xfrm>
                    <a:prstGeom prst="ellipse">
                      <a:avLst/>
                    </a:prstGeom>
                    <a:solidFill>
                      <a:schemeClr val="accent4">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17" name="Hexágono 516">
                    <a:extLst>
                      <a:ext uri="{FF2B5EF4-FFF2-40B4-BE49-F238E27FC236}">
                        <a16:creationId xmlns:a16="http://schemas.microsoft.com/office/drawing/2014/main" id="{EC114B53-2583-4DCC-53C0-71BA9E764D42}"/>
                      </a:ext>
                    </a:extLst>
                  </p:cNvPr>
                  <p:cNvSpPr/>
                  <p:nvPr/>
                </p:nvSpPr>
                <p:spPr>
                  <a:xfrm rot="2961874">
                    <a:off x="23851590" y="10326847"/>
                    <a:ext cx="81576" cy="70324"/>
                  </a:xfrm>
                  <a:prstGeom prst="hexagon">
                    <a:avLst/>
                  </a:prstGeom>
                  <a:solidFill>
                    <a:srgbClr val="39A07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6" name="Hexágono 1245">
                    <a:extLst>
                      <a:ext uri="{FF2B5EF4-FFF2-40B4-BE49-F238E27FC236}">
                        <a16:creationId xmlns:a16="http://schemas.microsoft.com/office/drawing/2014/main" id="{11C6510A-992C-F261-322C-8B69D8FFFE7F}"/>
                      </a:ext>
                    </a:extLst>
                  </p:cNvPr>
                  <p:cNvSpPr/>
                  <p:nvPr/>
                </p:nvSpPr>
                <p:spPr>
                  <a:xfrm rot="2961874">
                    <a:off x="23898580" y="10838655"/>
                    <a:ext cx="81576" cy="70324"/>
                  </a:xfrm>
                  <a:prstGeom prst="hexagon">
                    <a:avLst/>
                  </a:prstGeom>
                  <a:solidFill>
                    <a:srgbClr val="39A07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8" name="Hexágono 1247">
                    <a:extLst>
                      <a:ext uri="{FF2B5EF4-FFF2-40B4-BE49-F238E27FC236}">
                        <a16:creationId xmlns:a16="http://schemas.microsoft.com/office/drawing/2014/main" id="{8C811FE7-F35D-C36D-7107-9B5D25DDF25E}"/>
                      </a:ext>
                    </a:extLst>
                  </p:cNvPr>
                  <p:cNvSpPr/>
                  <p:nvPr/>
                </p:nvSpPr>
                <p:spPr>
                  <a:xfrm rot="2961874">
                    <a:off x="23889571" y="11335646"/>
                    <a:ext cx="51901" cy="45719"/>
                  </a:xfrm>
                  <a:prstGeom prst="hexagon">
                    <a:avLst/>
                  </a:prstGeom>
                  <a:solidFill>
                    <a:srgbClr val="39A07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8" name="Rombo 517">
                    <a:extLst>
                      <a:ext uri="{FF2B5EF4-FFF2-40B4-BE49-F238E27FC236}">
                        <a16:creationId xmlns:a16="http://schemas.microsoft.com/office/drawing/2014/main" id="{4B98B987-ACE2-5C8D-4AB3-8D6A76B85EED}"/>
                      </a:ext>
                    </a:extLst>
                  </p:cNvPr>
                  <p:cNvSpPr/>
                  <p:nvPr/>
                </p:nvSpPr>
                <p:spPr>
                  <a:xfrm flipH="1">
                    <a:off x="23915644" y="10412033"/>
                    <a:ext cx="77484" cy="77484"/>
                  </a:xfrm>
                  <a:prstGeom prst="diamond">
                    <a:avLst/>
                  </a:prstGeom>
                  <a:solidFill>
                    <a:srgbClr val="F03C5B"/>
                  </a:solidFill>
                  <a:ln>
                    <a:solidFill>
                      <a:srgbClr val="E7A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1" name="Rombo 1250">
                    <a:extLst>
                      <a:ext uri="{FF2B5EF4-FFF2-40B4-BE49-F238E27FC236}">
                        <a16:creationId xmlns:a16="http://schemas.microsoft.com/office/drawing/2014/main" id="{B3C20633-5F17-B7E5-9E96-1DE75EC85E78}"/>
                      </a:ext>
                    </a:extLst>
                  </p:cNvPr>
                  <p:cNvSpPr/>
                  <p:nvPr/>
                </p:nvSpPr>
                <p:spPr>
                  <a:xfrm flipH="1">
                    <a:off x="23911923" y="10635386"/>
                    <a:ext cx="77484" cy="77484"/>
                  </a:xfrm>
                  <a:prstGeom prst="diamond">
                    <a:avLst/>
                  </a:prstGeom>
                  <a:solidFill>
                    <a:srgbClr val="F03C5B"/>
                  </a:solidFill>
                  <a:ln>
                    <a:solidFill>
                      <a:srgbClr val="E7A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2" name="Rombo 1251">
                    <a:extLst>
                      <a:ext uri="{FF2B5EF4-FFF2-40B4-BE49-F238E27FC236}">
                        <a16:creationId xmlns:a16="http://schemas.microsoft.com/office/drawing/2014/main" id="{04F42C9C-3884-2B8D-254A-6B24A84C28C1}"/>
                      </a:ext>
                    </a:extLst>
                  </p:cNvPr>
                  <p:cNvSpPr/>
                  <p:nvPr/>
                </p:nvSpPr>
                <p:spPr>
                  <a:xfrm flipH="1">
                    <a:off x="23893231" y="11185612"/>
                    <a:ext cx="52909" cy="52909"/>
                  </a:xfrm>
                  <a:prstGeom prst="diamond">
                    <a:avLst/>
                  </a:prstGeom>
                  <a:solidFill>
                    <a:srgbClr val="F03C5B"/>
                  </a:solidFill>
                  <a:ln>
                    <a:solidFill>
                      <a:srgbClr val="E7A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9" name="Elipse 518">
                    <a:extLst>
                      <a:ext uri="{FF2B5EF4-FFF2-40B4-BE49-F238E27FC236}">
                        <a16:creationId xmlns:a16="http://schemas.microsoft.com/office/drawing/2014/main" id="{762BA0B6-20C2-48E7-2FF6-F1F124B4983E}"/>
                      </a:ext>
                    </a:extLst>
                  </p:cNvPr>
                  <p:cNvSpPr/>
                  <p:nvPr/>
                </p:nvSpPr>
                <p:spPr>
                  <a:xfrm>
                    <a:off x="23863362" y="10738111"/>
                    <a:ext cx="73999" cy="73999"/>
                  </a:xfrm>
                  <a:prstGeom prst="ellipse">
                    <a:avLst/>
                  </a:prstGeom>
                  <a:solidFill>
                    <a:srgbClr val="E79F25"/>
                  </a:solidFill>
                  <a:ln>
                    <a:solidFill>
                      <a:srgbClr val="FCE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3" name="Elipse 1252">
                    <a:extLst>
                      <a:ext uri="{FF2B5EF4-FFF2-40B4-BE49-F238E27FC236}">
                        <a16:creationId xmlns:a16="http://schemas.microsoft.com/office/drawing/2014/main" id="{980D08FE-7803-179B-F75F-A101D118E951}"/>
                      </a:ext>
                    </a:extLst>
                  </p:cNvPr>
                  <p:cNvSpPr/>
                  <p:nvPr/>
                </p:nvSpPr>
                <p:spPr>
                  <a:xfrm>
                    <a:off x="23891642" y="11061450"/>
                    <a:ext cx="45719" cy="45719"/>
                  </a:xfrm>
                  <a:prstGeom prst="ellipse">
                    <a:avLst/>
                  </a:prstGeom>
                  <a:solidFill>
                    <a:srgbClr val="E79F25"/>
                  </a:solidFill>
                  <a:ln>
                    <a:solidFill>
                      <a:srgbClr val="FCE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4" name="Elipse 1253">
                    <a:extLst>
                      <a:ext uri="{FF2B5EF4-FFF2-40B4-BE49-F238E27FC236}">
                        <a16:creationId xmlns:a16="http://schemas.microsoft.com/office/drawing/2014/main" id="{74238952-C5C9-75FA-40DA-4C6C0091D30C}"/>
                      </a:ext>
                    </a:extLst>
                  </p:cNvPr>
                  <p:cNvSpPr/>
                  <p:nvPr/>
                </p:nvSpPr>
                <p:spPr>
                  <a:xfrm>
                    <a:off x="23845686" y="10529849"/>
                    <a:ext cx="73999" cy="73999"/>
                  </a:xfrm>
                  <a:prstGeom prst="ellipse">
                    <a:avLst/>
                  </a:prstGeom>
                  <a:solidFill>
                    <a:srgbClr val="E79F25"/>
                  </a:solidFill>
                  <a:ln>
                    <a:solidFill>
                      <a:srgbClr val="FCE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522" name="Grupo 521">
                    <a:extLst>
                      <a:ext uri="{FF2B5EF4-FFF2-40B4-BE49-F238E27FC236}">
                        <a16:creationId xmlns:a16="http://schemas.microsoft.com/office/drawing/2014/main" id="{30896451-3B4E-6F6C-8F5E-A3FC2A6B91DE}"/>
                      </a:ext>
                    </a:extLst>
                  </p:cNvPr>
                  <p:cNvGrpSpPr/>
                  <p:nvPr/>
                </p:nvGrpSpPr>
                <p:grpSpPr>
                  <a:xfrm>
                    <a:off x="23588261" y="11845074"/>
                    <a:ext cx="613042" cy="83768"/>
                    <a:chOff x="23462447" y="11809021"/>
                    <a:chExt cx="613042" cy="83768"/>
                  </a:xfrm>
                </p:grpSpPr>
                <p:sp>
                  <p:nvSpPr>
                    <p:cNvPr id="1247" name="Hexágono 1246">
                      <a:extLst>
                        <a:ext uri="{FF2B5EF4-FFF2-40B4-BE49-F238E27FC236}">
                          <a16:creationId xmlns:a16="http://schemas.microsoft.com/office/drawing/2014/main" id="{58E51863-702C-6B7D-351A-E286D1BB885F}"/>
                        </a:ext>
                      </a:extLst>
                    </p:cNvPr>
                    <p:cNvSpPr/>
                    <p:nvPr/>
                  </p:nvSpPr>
                  <p:spPr>
                    <a:xfrm rot="2961874">
                      <a:off x="23456821" y="11814647"/>
                      <a:ext cx="81576" cy="70324"/>
                    </a:xfrm>
                    <a:prstGeom prst="hexagon">
                      <a:avLst/>
                    </a:prstGeom>
                    <a:solidFill>
                      <a:srgbClr val="39A07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9" name="Rombo 1248">
                      <a:extLst>
                        <a:ext uri="{FF2B5EF4-FFF2-40B4-BE49-F238E27FC236}">
                          <a16:creationId xmlns:a16="http://schemas.microsoft.com/office/drawing/2014/main" id="{E4FF3A73-ECC0-0A89-730F-F092DC06F036}"/>
                        </a:ext>
                      </a:extLst>
                    </p:cNvPr>
                    <p:cNvSpPr/>
                    <p:nvPr/>
                  </p:nvSpPr>
                  <p:spPr>
                    <a:xfrm flipH="1">
                      <a:off x="23635193" y="11811067"/>
                      <a:ext cx="77484" cy="77484"/>
                    </a:xfrm>
                    <a:prstGeom prst="diamond">
                      <a:avLst/>
                    </a:prstGeom>
                    <a:solidFill>
                      <a:srgbClr val="F03C5B"/>
                    </a:solidFill>
                    <a:ln>
                      <a:solidFill>
                        <a:srgbClr val="E7A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5" name="Elipse 1254">
                      <a:extLst>
                        <a:ext uri="{FF2B5EF4-FFF2-40B4-BE49-F238E27FC236}">
                          <a16:creationId xmlns:a16="http://schemas.microsoft.com/office/drawing/2014/main" id="{BE13CB22-C51D-BB3F-CFB2-40FCC9139600}"/>
                        </a:ext>
                      </a:extLst>
                    </p:cNvPr>
                    <p:cNvSpPr/>
                    <p:nvPr/>
                  </p:nvSpPr>
                  <p:spPr>
                    <a:xfrm>
                      <a:off x="23817643" y="11809492"/>
                      <a:ext cx="73999" cy="73999"/>
                    </a:xfrm>
                    <a:prstGeom prst="ellipse">
                      <a:avLst/>
                    </a:prstGeom>
                    <a:solidFill>
                      <a:srgbClr val="E79F25"/>
                    </a:solidFill>
                    <a:ln>
                      <a:solidFill>
                        <a:srgbClr val="FCE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1" name="Rectángulo redondeado 520">
                      <a:extLst>
                        <a:ext uri="{FF2B5EF4-FFF2-40B4-BE49-F238E27FC236}">
                          <a16:creationId xmlns:a16="http://schemas.microsoft.com/office/drawing/2014/main" id="{CB501882-AC43-2430-A791-7FC73A9BAD00}"/>
                        </a:ext>
                      </a:extLst>
                    </p:cNvPr>
                    <p:cNvSpPr/>
                    <p:nvPr/>
                  </p:nvSpPr>
                  <p:spPr>
                    <a:xfrm>
                      <a:off x="23995044" y="11812344"/>
                      <a:ext cx="80445" cy="80445"/>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56" name="Rectángulo redondeado 1255">
                    <a:extLst>
                      <a:ext uri="{FF2B5EF4-FFF2-40B4-BE49-F238E27FC236}">
                        <a16:creationId xmlns:a16="http://schemas.microsoft.com/office/drawing/2014/main" id="{7361C5F7-7C2C-BD0A-6DA9-8E5B25877B24}"/>
                      </a:ext>
                    </a:extLst>
                  </p:cNvPr>
                  <p:cNvSpPr/>
                  <p:nvPr/>
                </p:nvSpPr>
                <p:spPr>
                  <a:xfrm>
                    <a:off x="23902845" y="10215250"/>
                    <a:ext cx="80445" cy="80445"/>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7" name="Rectángulo redondeado 1256">
                    <a:extLst>
                      <a:ext uri="{FF2B5EF4-FFF2-40B4-BE49-F238E27FC236}">
                        <a16:creationId xmlns:a16="http://schemas.microsoft.com/office/drawing/2014/main" id="{993BFFE5-CCAC-98D5-E246-65315A0B2A90}"/>
                      </a:ext>
                    </a:extLst>
                  </p:cNvPr>
                  <p:cNvSpPr/>
                  <p:nvPr/>
                </p:nvSpPr>
                <p:spPr>
                  <a:xfrm>
                    <a:off x="23870635" y="10915959"/>
                    <a:ext cx="56108" cy="56108"/>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8" name="Rectángulo redondeado 1257">
                    <a:extLst>
                      <a:ext uri="{FF2B5EF4-FFF2-40B4-BE49-F238E27FC236}">
                        <a16:creationId xmlns:a16="http://schemas.microsoft.com/office/drawing/2014/main" id="{E31524B9-F8B6-D474-23C3-1DEB16AD722B}"/>
                      </a:ext>
                    </a:extLst>
                  </p:cNvPr>
                  <p:cNvSpPr/>
                  <p:nvPr/>
                </p:nvSpPr>
                <p:spPr>
                  <a:xfrm>
                    <a:off x="23940261" y="10571615"/>
                    <a:ext cx="52105" cy="52105"/>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259" name="Conector recto de flecha 1258">
                    <a:extLst>
                      <a:ext uri="{FF2B5EF4-FFF2-40B4-BE49-F238E27FC236}">
                        <a16:creationId xmlns:a16="http://schemas.microsoft.com/office/drawing/2014/main" id="{0210ACAB-7813-D8BB-0E8E-B9D548A231F3}"/>
                      </a:ext>
                    </a:extLst>
                  </p:cNvPr>
                  <p:cNvCxnSpPr>
                    <a:cxnSpLocks/>
                  </p:cNvCxnSpPr>
                  <p:nvPr/>
                </p:nvCxnSpPr>
                <p:spPr>
                  <a:xfrm>
                    <a:off x="23576113" y="10102288"/>
                    <a:ext cx="0" cy="752349"/>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sp>
                <p:nvSpPr>
                  <p:cNvPr id="1260" name="CuadroTexto 1259">
                    <a:extLst>
                      <a:ext uri="{FF2B5EF4-FFF2-40B4-BE49-F238E27FC236}">
                        <a16:creationId xmlns:a16="http://schemas.microsoft.com/office/drawing/2014/main" id="{194B9A5A-C7D4-EB5D-0C61-31A5B8BEAEDE}"/>
                      </a:ext>
                    </a:extLst>
                  </p:cNvPr>
                  <p:cNvSpPr txBox="1"/>
                  <p:nvPr/>
                </p:nvSpPr>
                <p:spPr>
                  <a:xfrm>
                    <a:off x="24461621" y="11458586"/>
                    <a:ext cx="567157" cy="205785"/>
                  </a:xfrm>
                  <a:prstGeom prst="rect">
                    <a:avLst/>
                  </a:prstGeom>
                  <a:noFill/>
                </p:spPr>
                <p:txBody>
                  <a:bodyPr wrap="square" rtlCol="0">
                    <a:spAutoFit/>
                  </a:bodyPr>
                  <a:lstStyle/>
                  <a:p>
                    <a:r>
                      <a:rPr lang="en-GB" sz="1100" kern="0" dirty="0">
                        <a:solidFill>
                          <a:srgbClr val="191919"/>
                        </a:solidFill>
                        <a:latin typeface="Franklin Gothic Medium Cond" panose="020B0606030402020204" pitchFamily="34" charset="0"/>
                        <a:cs typeface="Oswald Medium"/>
                      </a:rPr>
                      <a:t>FCS</a:t>
                    </a:r>
                  </a:p>
                </p:txBody>
              </p:sp>
              <p:sp>
                <p:nvSpPr>
                  <p:cNvPr id="1261" name="CuadroTexto 1260">
                    <a:extLst>
                      <a:ext uri="{FF2B5EF4-FFF2-40B4-BE49-F238E27FC236}">
                        <a16:creationId xmlns:a16="http://schemas.microsoft.com/office/drawing/2014/main" id="{C5415804-8805-9D14-B567-7D7015E5554D}"/>
                      </a:ext>
                    </a:extLst>
                  </p:cNvPr>
                  <p:cNvSpPr txBox="1"/>
                  <p:nvPr/>
                </p:nvSpPr>
                <p:spPr>
                  <a:xfrm>
                    <a:off x="24510366" y="10863616"/>
                    <a:ext cx="567157" cy="205785"/>
                  </a:xfrm>
                  <a:prstGeom prst="rect">
                    <a:avLst/>
                  </a:prstGeom>
                  <a:noFill/>
                </p:spPr>
                <p:txBody>
                  <a:bodyPr wrap="square" rtlCol="0">
                    <a:spAutoFit/>
                  </a:bodyPr>
                  <a:lstStyle/>
                  <a:p>
                    <a:r>
                      <a:rPr lang="en-GB" sz="1100" kern="0" dirty="0">
                        <a:solidFill>
                          <a:srgbClr val="191919"/>
                        </a:solidFill>
                        <a:latin typeface="Franklin Gothic Medium Cond" panose="020B0606030402020204" pitchFamily="34" charset="0"/>
                        <a:cs typeface="Oswald Medium"/>
                      </a:rPr>
                      <a:t>SSC</a:t>
                    </a:r>
                  </a:p>
                </p:txBody>
              </p:sp>
              <p:sp>
                <p:nvSpPr>
                  <p:cNvPr id="1262" name="CuadroTexto 1261">
                    <a:extLst>
                      <a:ext uri="{FF2B5EF4-FFF2-40B4-BE49-F238E27FC236}">
                        <a16:creationId xmlns:a16="http://schemas.microsoft.com/office/drawing/2014/main" id="{2886C1A1-F60A-C82D-CC1E-7F202C4056B0}"/>
                      </a:ext>
                    </a:extLst>
                  </p:cNvPr>
                  <p:cNvSpPr txBox="1"/>
                  <p:nvPr/>
                </p:nvSpPr>
                <p:spPr>
                  <a:xfrm>
                    <a:off x="22778107" y="10815014"/>
                    <a:ext cx="831625" cy="181575"/>
                  </a:xfrm>
                  <a:prstGeom prst="rect">
                    <a:avLst/>
                  </a:prstGeom>
                  <a:noFill/>
                </p:spPr>
                <p:txBody>
                  <a:bodyPr wrap="square" rtlCol="0">
                    <a:spAutoFit/>
                  </a:bodyPr>
                  <a:lstStyle/>
                  <a:p>
                    <a:r>
                      <a:rPr lang="en-GB" sz="900" kern="0" dirty="0">
                        <a:solidFill>
                          <a:srgbClr val="191919"/>
                        </a:solidFill>
                        <a:latin typeface="Franklin Gothic Medium Cond" panose="020B0606030402020204" pitchFamily="34" charset="0"/>
                        <a:cs typeface="Oswald Medium"/>
                      </a:rPr>
                      <a:t>Light beam</a:t>
                    </a:r>
                  </a:p>
                </p:txBody>
              </p:sp>
              <p:cxnSp>
                <p:nvCxnSpPr>
                  <p:cNvPr id="1263" name="Conector recto de flecha 1262">
                    <a:extLst>
                      <a:ext uri="{FF2B5EF4-FFF2-40B4-BE49-F238E27FC236}">
                        <a16:creationId xmlns:a16="http://schemas.microsoft.com/office/drawing/2014/main" id="{BCC2CC28-C38C-472C-D048-A61B9BC8680C}"/>
                      </a:ext>
                    </a:extLst>
                  </p:cNvPr>
                  <p:cNvCxnSpPr>
                    <a:cxnSpLocks/>
                    <a:stCxn id="1234" idx="0"/>
                  </p:cNvCxnSpPr>
                  <p:nvPr/>
                </p:nvCxnSpPr>
                <p:spPr>
                  <a:xfrm flipH="1">
                    <a:off x="23615241" y="11590332"/>
                    <a:ext cx="301510" cy="234270"/>
                  </a:xfrm>
                  <a:prstGeom prst="straightConnector1">
                    <a:avLst/>
                  </a:prstGeom>
                  <a:ln w="15875" cap="rnd">
                    <a:solidFill>
                      <a:schemeClr val="tx1">
                        <a:lumMod val="65000"/>
                        <a:lumOff val="35000"/>
                      </a:schemeClr>
                    </a:solidFill>
                    <a:round/>
                    <a:headEnd type="none"/>
                    <a:tailEnd type="triangle" w="sm"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64" name="Conector recto de flecha 1263">
                    <a:extLst>
                      <a:ext uri="{FF2B5EF4-FFF2-40B4-BE49-F238E27FC236}">
                        <a16:creationId xmlns:a16="http://schemas.microsoft.com/office/drawing/2014/main" id="{6C10033A-7B4E-AE6D-3D22-DF55C4F60784}"/>
                      </a:ext>
                    </a:extLst>
                  </p:cNvPr>
                  <p:cNvCxnSpPr>
                    <a:cxnSpLocks/>
                    <a:stCxn id="1234" idx="0"/>
                  </p:cNvCxnSpPr>
                  <p:nvPr/>
                </p:nvCxnSpPr>
                <p:spPr>
                  <a:xfrm flipH="1">
                    <a:off x="23791539" y="11590332"/>
                    <a:ext cx="125212" cy="248161"/>
                  </a:xfrm>
                  <a:prstGeom prst="straightConnector1">
                    <a:avLst/>
                  </a:prstGeom>
                  <a:ln w="15875" cap="rnd">
                    <a:solidFill>
                      <a:schemeClr val="tx1">
                        <a:lumMod val="65000"/>
                        <a:lumOff val="35000"/>
                      </a:schemeClr>
                    </a:solidFill>
                    <a:round/>
                    <a:headEnd type="none"/>
                    <a:tailEnd type="triangle" w="sm"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65" name="Conector recto de flecha 1264">
                    <a:extLst>
                      <a:ext uri="{FF2B5EF4-FFF2-40B4-BE49-F238E27FC236}">
                        <a16:creationId xmlns:a16="http://schemas.microsoft.com/office/drawing/2014/main" id="{1F6D16E6-6A4B-C944-A6AE-3D95C96A06D2}"/>
                      </a:ext>
                    </a:extLst>
                  </p:cNvPr>
                  <p:cNvCxnSpPr>
                    <a:cxnSpLocks/>
                  </p:cNvCxnSpPr>
                  <p:nvPr/>
                </p:nvCxnSpPr>
                <p:spPr>
                  <a:xfrm>
                    <a:off x="23919685" y="11594068"/>
                    <a:ext cx="67681" cy="237144"/>
                  </a:xfrm>
                  <a:prstGeom prst="straightConnector1">
                    <a:avLst/>
                  </a:prstGeom>
                  <a:ln w="15875" cap="rnd">
                    <a:solidFill>
                      <a:schemeClr val="tx1">
                        <a:lumMod val="65000"/>
                        <a:lumOff val="35000"/>
                      </a:schemeClr>
                    </a:solidFill>
                    <a:round/>
                    <a:headEnd type="none"/>
                    <a:tailEnd type="triangle" w="sm"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266" name="Conector recto de flecha 1265">
                    <a:extLst>
                      <a:ext uri="{FF2B5EF4-FFF2-40B4-BE49-F238E27FC236}">
                        <a16:creationId xmlns:a16="http://schemas.microsoft.com/office/drawing/2014/main" id="{6889669B-D1CE-04AB-DD5F-FDCA43A14DA2}"/>
                      </a:ext>
                    </a:extLst>
                  </p:cNvPr>
                  <p:cNvCxnSpPr>
                    <a:cxnSpLocks/>
                    <a:stCxn id="1234" idx="0"/>
                  </p:cNvCxnSpPr>
                  <p:nvPr/>
                </p:nvCxnSpPr>
                <p:spPr>
                  <a:xfrm>
                    <a:off x="23916751" y="11590332"/>
                    <a:ext cx="225115" cy="237056"/>
                  </a:xfrm>
                  <a:prstGeom prst="straightConnector1">
                    <a:avLst/>
                  </a:prstGeom>
                  <a:ln w="15875" cap="rnd">
                    <a:solidFill>
                      <a:schemeClr val="tx1">
                        <a:lumMod val="65000"/>
                        <a:lumOff val="35000"/>
                      </a:schemeClr>
                    </a:solidFill>
                    <a:round/>
                    <a:headEnd type="none"/>
                    <a:tailEnd type="triangle" w="sm" len="med"/>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grpSp>
          <p:grpSp>
            <p:nvGrpSpPr>
              <p:cNvPr id="796" name="Grupo 795">
                <a:extLst>
                  <a:ext uri="{FF2B5EF4-FFF2-40B4-BE49-F238E27FC236}">
                    <a16:creationId xmlns:a16="http://schemas.microsoft.com/office/drawing/2014/main" id="{D78B4A15-D7E1-AAD7-8267-BA300955C2EF}"/>
                  </a:ext>
                </a:extLst>
              </p:cNvPr>
              <p:cNvGrpSpPr/>
              <p:nvPr/>
            </p:nvGrpSpPr>
            <p:grpSpPr>
              <a:xfrm>
                <a:off x="18620422" y="9941275"/>
                <a:ext cx="480292" cy="393050"/>
                <a:chOff x="17741228" y="10825511"/>
                <a:chExt cx="480292" cy="393050"/>
              </a:xfrm>
            </p:grpSpPr>
            <p:sp>
              <p:nvSpPr>
                <p:cNvPr id="1267" name="Hexágono 1266">
                  <a:extLst>
                    <a:ext uri="{FF2B5EF4-FFF2-40B4-BE49-F238E27FC236}">
                      <a16:creationId xmlns:a16="http://schemas.microsoft.com/office/drawing/2014/main" id="{80ABF3FC-D430-7505-4263-9761021C38EB}"/>
                    </a:ext>
                  </a:extLst>
                </p:cNvPr>
                <p:cNvSpPr/>
                <p:nvPr/>
              </p:nvSpPr>
              <p:spPr>
                <a:xfrm rot="2961874">
                  <a:off x="17735602" y="10874731"/>
                  <a:ext cx="81576" cy="70324"/>
                </a:xfrm>
                <a:prstGeom prst="hexagon">
                  <a:avLst/>
                </a:prstGeom>
                <a:solidFill>
                  <a:srgbClr val="39A07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8" name="Rombo 1267">
                  <a:extLst>
                    <a:ext uri="{FF2B5EF4-FFF2-40B4-BE49-F238E27FC236}">
                      <a16:creationId xmlns:a16="http://schemas.microsoft.com/office/drawing/2014/main" id="{77C3326D-67B0-F6E4-E9AD-1B7ED718895C}"/>
                    </a:ext>
                  </a:extLst>
                </p:cNvPr>
                <p:cNvSpPr/>
                <p:nvPr/>
              </p:nvSpPr>
              <p:spPr>
                <a:xfrm flipH="1">
                  <a:off x="17752153" y="11017445"/>
                  <a:ext cx="77484" cy="77484"/>
                </a:xfrm>
                <a:prstGeom prst="diamond">
                  <a:avLst/>
                </a:prstGeom>
                <a:solidFill>
                  <a:srgbClr val="F03C5B"/>
                </a:solidFill>
                <a:ln>
                  <a:solidFill>
                    <a:srgbClr val="E7A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69" name="Elipse 1268">
                  <a:extLst>
                    <a:ext uri="{FF2B5EF4-FFF2-40B4-BE49-F238E27FC236}">
                      <a16:creationId xmlns:a16="http://schemas.microsoft.com/office/drawing/2014/main" id="{FC609E48-40B2-CC60-A487-ECFD2565A29E}"/>
                    </a:ext>
                  </a:extLst>
                </p:cNvPr>
                <p:cNvSpPr/>
                <p:nvPr/>
              </p:nvSpPr>
              <p:spPr>
                <a:xfrm>
                  <a:off x="17857485" y="10959923"/>
                  <a:ext cx="73999" cy="73999"/>
                </a:xfrm>
                <a:prstGeom prst="ellipse">
                  <a:avLst/>
                </a:prstGeom>
                <a:solidFill>
                  <a:srgbClr val="E79F25"/>
                </a:solidFill>
                <a:ln>
                  <a:solidFill>
                    <a:srgbClr val="FCE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0" name="Rectángulo redondeado 1269">
                  <a:extLst>
                    <a:ext uri="{FF2B5EF4-FFF2-40B4-BE49-F238E27FC236}">
                      <a16:creationId xmlns:a16="http://schemas.microsoft.com/office/drawing/2014/main" id="{3AD56362-E5E0-4200-5633-6375932A3CC3}"/>
                    </a:ext>
                  </a:extLst>
                </p:cNvPr>
                <p:cNvSpPr/>
                <p:nvPr/>
              </p:nvSpPr>
              <p:spPr>
                <a:xfrm>
                  <a:off x="17889626" y="10872987"/>
                  <a:ext cx="80445" cy="80445"/>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795" name="Grupo 794">
                  <a:extLst>
                    <a:ext uri="{FF2B5EF4-FFF2-40B4-BE49-F238E27FC236}">
                      <a16:creationId xmlns:a16="http://schemas.microsoft.com/office/drawing/2014/main" id="{07FE1131-9622-7615-1D6A-E81AA10D2E60}"/>
                    </a:ext>
                  </a:extLst>
                </p:cNvPr>
                <p:cNvGrpSpPr/>
                <p:nvPr/>
              </p:nvGrpSpPr>
              <p:grpSpPr>
                <a:xfrm rot="7521267">
                  <a:off x="17954093" y="10827021"/>
                  <a:ext cx="228843" cy="225824"/>
                  <a:chOff x="17893628" y="11021505"/>
                  <a:chExt cx="228843" cy="225824"/>
                </a:xfrm>
              </p:grpSpPr>
              <p:sp>
                <p:nvSpPr>
                  <p:cNvPr id="1271" name="Hexágono 1270">
                    <a:extLst>
                      <a:ext uri="{FF2B5EF4-FFF2-40B4-BE49-F238E27FC236}">
                        <a16:creationId xmlns:a16="http://schemas.microsoft.com/office/drawing/2014/main" id="{94375250-B242-B044-1C5C-9821F026DCFF}"/>
                      </a:ext>
                    </a:extLst>
                  </p:cNvPr>
                  <p:cNvSpPr/>
                  <p:nvPr/>
                </p:nvSpPr>
                <p:spPr>
                  <a:xfrm rot="2961874">
                    <a:off x="17888002" y="11027131"/>
                    <a:ext cx="81576" cy="70324"/>
                  </a:xfrm>
                  <a:prstGeom prst="hexagon">
                    <a:avLst/>
                  </a:prstGeom>
                  <a:solidFill>
                    <a:srgbClr val="39A07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2" name="Rombo 1271">
                    <a:extLst>
                      <a:ext uri="{FF2B5EF4-FFF2-40B4-BE49-F238E27FC236}">
                        <a16:creationId xmlns:a16="http://schemas.microsoft.com/office/drawing/2014/main" id="{86C4D57E-3E4B-956B-BB91-F213E8B80ECC}"/>
                      </a:ext>
                    </a:extLst>
                  </p:cNvPr>
                  <p:cNvSpPr/>
                  <p:nvPr/>
                </p:nvSpPr>
                <p:spPr>
                  <a:xfrm flipH="1">
                    <a:off x="17904553" y="11169845"/>
                    <a:ext cx="77484" cy="77484"/>
                  </a:xfrm>
                  <a:prstGeom prst="diamond">
                    <a:avLst/>
                  </a:prstGeom>
                  <a:solidFill>
                    <a:srgbClr val="F03C5B"/>
                  </a:solidFill>
                  <a:ln>
                    <a:solidFill>
                      <a:srgbClr val="E7A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3" name="Elipse 1272">
                    <a:extLst>
                      <a:ext uri="{FF2B5EF4-FFF2-40B4-BE49-F238E27FC236}">
                        <a16:creationId xmlns:a16="http://schemas.microsoft.com/office/drawing/2014/main" id="{766796B8-6779-53DB-052B-F526DCF4EC83}"/>
                      </a:ext>
                    </a:extLst>
                  </p:cNvPr>
                  <p:cNvSpPr/>
                  <p:nvPr/>
                </p:nvSpPr>
                <p:spPr>
                  <a:xfrm>
                    <a:off x="18009885" y="11112323"/>
                    <a:ext cx="73999" cy="73999"/>
                  </a:xfrm>
                  <a:prstGeom prst="ellipse">
                    <a:avLst/>
                  </a:prstGeom>
                  <a:solidFill>
                    <a:srgbClr val="E79F25"/>
                  </a:solidFill>
                  <a:ln>
                    <a:solidFill>
                      <a:srgbClr val="FCE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4" name="Rectángulo redondeado 1273">
                    <a:extLst>
                      <a:ext uri="{FF2B5EF4-FFF2-40B4-BE49-F238E27FC236}">
                        <a16:creationId xmlns:a16="http://schemas.microsoft.com/office/drawing/2014/main" id="{524CF584-BB31-D75A-3E3E-5D2599EE8465}"/>
                      </a:ext>
                    </a:extLst>
                  </p:cNvPr>
                  <p:cNvSpPr/>
                  <p:nvPr/>
                </p:nvSpPr>
                <p:spPr>
                  <a:xfrm>
                    <a:off x="18042026" y="11025387"/>
                    <a:ext cx="80445" cy="80445"/>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75" name="Grupo 1274">
                  <a:extLst>
                    <a:ext uri="{FF2B5EF4-FFF2-40B4-BE49-F238E27FC236}">
                      <a16:creationId xmlns:a16="http://schemas.microsoft.com/office/drawing/2014/main" id="{699646F1-7588-F047-7D5A-739386185A0D}"/>
                    </a:ext>
                  </a:extLst>
                </p:cNvPr>
                <p:cNvGrpSpPr/>
                <p:nvPr/>
              </p:nvGrpSpPr>
              <p:grpSpPr>
                <a:xfrm rot="13611261">
                  <a:off x="17948030" y="10945070"/>
                  <a:ext cx="240868" cy="306113"/>
                  <a:chOff x="17888420" y="11106744"/>
                  <a:chExt cx="240868" cy="306113"/>
                </a:xfrm>
              </p:grpSpPr>
              <p:sp>
                <p:nvSpPr>
                  <p:cNvPr id="1276" name="Hexágono 1275">
                    <a:extLst>
                      <a:ext uri="{FF2B5EF4-FFF2-40B4-BE49-F238E27FC236}">
                        <a16:creationId xmlns:a16="http://schemas.microsoft.com/office/drawing/2014/main" id="{73D69D41-2CBD-5EC9-FEC9-C283E258EEE2}"/>
                      </a:ext>
                    </a:extLst>
                  </p:cNvPr>
                  <p:cNvSpPr/>
                  <p:nvPr/>
                </p:nvSpPr>
                <p:spPr>
                  <a:xfrm rot="2961874">
                    <a:off x="17955019" y="11156987"/>
                    <a:ext cx="81576" cy="70324"/>
                  </a:xfrm>
                  <a:prstGeom prst="hexagon">
                    <a:avLst/>
                  </a:prstGeom>
                  <a:solidFill>
                    <a:srgbClr val="39A073"/>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7" name="Rombo 1276">
                    <a:extLst>
                      <a:ext uri="{FF2B5EF4-FFF2-40B4-BE49-F238E27FC236}">
                        <a16:creationId xmlns:a16="http://schemas.microsoft.com/office/drawing/2014/main" id="{9B555F37-F6CC-190F-E515-359956C52AD2}"/>
                      </a:ext>
                    </a:extLst>
                  </p:cNvPr>
                  <p:cNvSpPr/>
                  <p:nvPr/>
                </p:nvSpPr>
                <p:spPr>
                  <a:xfrm flipH="1">
                    <a:off x="17911371" y="11251202"/>
                    <a:ext cx="77484" cy="77484"/>
                  </a:xfrm>
                  <a:prstGeom prst="diamond">
                    <a:avLst/>
                  </a:prstGeom>
                  <a:solidFill>
                    <a:srgbClr val="F03C5B"/>
                  </a:solidFill>
                  <a:ln>
                    <a:solidFill>
                      <a:srgbClr val="E7A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8" name="Elipse 1277">
                    <a:extLst>
                      <a:ext uri="{FF2B5EF4-FFF2-40B4-BE49-F238E27FC236}">
                        <a16:creationId xmlns:a16="http://schemas.microsoft.com/office/drawing/2014/main" id="{73F641B0-204C-B866-7626-E849EB45BBC8}"/>
                      </a:ext>
                    </a:extLst>
                  </p:cNvPr>
                  <p:cNvSpPr/>
                  <p:nvPr/>
                </p:nvSpPr>
                <p:spPr>
                  <a:xfrm>
                    <a:off x="17888420" y="11338858"/>
                    <a:ext cx="73999" cy="73999"/>
                  </a:xfrm>
                  <a:prstGeom prst="ellipse">
                    <a:avLst/>
                  </a:prstGeom>
                  <a:solidFill>
                    <a:srgbClr val="E79F25"/>
                  </a:solidFill>
                  <a:ln>
                    <a:solidFill>
                      <a:srgbClr val="FCE5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79" name="Rectángulo redondeado 1278">
                    <a:extLst>
                      <a:ext uri="{FF2B5EF4-FFF2-40B4-BE49-F238E27FC236}">
                        <a16:creationId xmlns:a16="http://schemas.microsoft.com/office/drawing/2014/main" id="{28E1F481-DBD9-8297-75E0-72BF4B76A283}"/>
                      </a:ext>
                    </a:extLst>
                  </p:cNvPr>
                  <p:cNvSpPr/>
                  <p:nvPr/>
                </p:nvSpPr>
                <p:spPr>
                  <a:xfrm>
                    <a:off x="18048843" y="11106744"/>
                    <a:ext cx="80445" cy="80445"/>
                  </a:xfrm>
                  <a:prstGeom prst="roundRect">
                    <a:avLst/>
                  </a:prstGeom>
                  <a:solidFill>
                    <a:srgbClr val="00B0F0"/>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sp>
          <p:nvSpPr>
            <p:cNvPr id="1280" name="CuadroTexto 1279">
              <a:extLst>
                <a:ext uri="{FF2B5EF4-FFF2-40B4-BE49-F238E27FC236}">
                  <a16:creationId xmlns:a16="http://schemas.microsoft.com/office/drawing/2014/main" id="{F6697A97-FE36-4618-1DB2-90515B7FAD38}"/>
                </a:ext>
              </a:extLst>
            </p:cNvPr>
            <p:cNvSpPr txBox="1"/>
            <p:nvPr/>
          </p:nvSpPr>
          <p:spPr>
            <a:xfrm>
              <a:off x="2459436" y="11018409"/>
              <a:ext cx="1023275" cy="422080"/>
            </a:xfrm>
            <a:prstGeom prst="rect">
              <a:avLst/>
            </a:prstGeom>
            <a:noFill/>
          </p:spPr>
          <p:txBody>
            <a:bodyPr wrap="square" rtlCol="0">
              <a:spAutoFit/>
            </a:bodyPr>
            <a:lstStyle>
              <a:defPPr>
                <a:defRPr lang="es-ES"/>
              </a:defPPr>
              <a:lvl1pPr algn="ctr">
                <a:defRPr sz="2800" kern="0">
                  <a:solidFill>
                    <a:srgbClr val="191919"/>
                  </a:solidFill>
                  <a:latin typeface="Oswald Medium"/>
                  <a:cs typeface="Oswald Medium"/>
                </a:defRPr>
              </a:lvl1pPr>
            </a:lstStyle>
            <a:p>
              <a:r>
                <a:rPr lang="en-GB" sz="1050" dirty="0">
                  <a:latin typeface="Franklin Gothic Medium Cond" panose="020B0606030402020204" pitchFamily="34" charset="0"/>
                </a:rPr>
                <a:t>Filtered surface water sample</a:t>
              </a:r>
            </a:p>
          </p:txBody>
        </p:sp>
        <p:sp>
          <p:nvSpPr>
            <p:cNvPr id="1288" name="CuadroTexto 1287">
              <a:extLst>
                <a:ext uri="{FF2B5EF4-FFF2-40B4-BE49-F238E27FC236}">
                  <a16:creationId xmlns:a16="http://schemas.microsoft.com/office/drawing/2014/main" id="{3C463CC7-249B-5F23-3F20-F97A85B6340A}"/>
                </a:ext>
              </a:extLst>
            </p:cNvPr>
            <p:cNvSpPr txBox="1"/>
            <p:nvPr/>
          </p:nvSpPr>
          <p:spPr>
            <a:xfrm>
              <a:off x="5953253" y="11242411"/>
              <a:ext cx="2185163" cy="415498"/>
            </a:xfrm>
            <a:prstGeom prst="rect">
              <a:avLst/>
            </a:prstGeom>
            <a:noFill/>
          </p:spPr>
          <p:txBody>
            <a:bodyPr wrap="square" rtlCol="0">
              <a:spAutoFit/>
            </a:bodyPr>
            <a:lstStyle/>
            <a:p>
              <a:pPr algn="ctr"/>
              <a:r>
                <a:rPr lang="en-GB" sz="1050" dirty="0" err="1">
                  <a:latin typeface="Franklin Gothic Medium" panose="020B0603020102020204" pitchFamily="34" charset="0"/>
                </a:rPr>
                <a:t>Sequentiation</a:t>
              </a:r>
              <a:r>
                <a:rPr lang="en-GB" sz="1050" dirty="0">
                  <a:latin typeface="Franklin Gothic Medium" panose="020B0603020102020204" pitchFamily="34" charset="0"/>
                </a:rPr>
                <a:t> </a:t>
              </a:r>
            </a:p>
            <a:p>
              <a:pPr algn="ctr"/>
              <a:r>
                <a:rPr lang="en-GB" sz="1050" dirty="0">
                  <a:latin typeface="Franklin Gothic Medium" panose="020B0603020102020204" pitchFamily="34" charset="0"/>
                </a:rPr>
                <a:t>&amp; </a:t>
              </a:r>
              <a:r>
                <a:rPr lang="en-GB" sz="1050" dirty="0" err="1">
                  <a:latin typeface="Franklin Gothic Medium" panose="020B0603020102020204" pitchFamily="34" charset="0"/>
                </a:rPr>
                <a:t>Assemmbly</a:t>
              </a:r>
              <a:endParaRPr lang="en-GB" sz="1050" dirty="0">
                <a:latin typeface="Franklin Gothic Medium" panose="020B0603020102020204" pitchFamily="34" charset="0"/>
              </a:endParaRPr>
            </a:p>
          </p:txBody>
        </p:sp>
        <p:sp>
          <p:nvSpPr>
            <p:cNvPr id="1323" name="CuadroTexto 1322">
              <a:extLst>
                <a:ext uri="{FF2B5EF4-FFF2-40B4-BE49-F238E27FC236}">
                  <a16:creationId xmlns:a16="http://schemas.microsoft.com/office/drawing/2014/main" id="{2FF583A9-AF07-335A-5B03-7C3461A7D831}"/>
                </a:ext>
              </a:extLst>
            </p:cNvPr>
            <p:cNvSpPr txBox="1"/>
            <p:nvPr/>
          </p:nvSpPr>
          <p:spPr>
            <a:xfrm>
              <a:off x="7269842" y="13552952"/>
              <a:ext cx="574833" cy="200055"/>
            </a:xfrm>
            <a:prstGeom prst="rect">
              <a:avLst/>
            </a:prstGeom>
            <a:noFill/>
          </p:spPr>
          <p:txBody>
            <a:bodyPr wrap="square" rtlCol="0">
              <a:spAutoFit/>
            </a:bodyPr>
            <a:lstStyle/>
            <a:p>
              <a:r>
                <a:rPr lang="en-GB" sz="700" dirty="0">
                  <a:latin typeface="Franklin Gothic Medium" panose="020B0603020102020204" pitchFamily="34" charset="0"/>
                </a:rPr>
                <a:t>18S rDNA</a:t>
              </a:r>
            </a:p>
          </p:txBody>
        </p:sp>
        <p:sp>
          <p:nvSpPr>
            <p:cNvPr id="1327" name="CuadroTexto 1326">
              <a:extLst>
                <a:ext uri="{FF2B5EF4-FFF2-40B4-BE49-F238E27FC236}">
                  <a16:creationId xmlns:a16="http://schemas.microsoft.com/office/drawing/2014/main" id="{BB4C32B9-FF5D-9080-0EC5-FFBA17EF7437}"/>
                </a:ext>
              </a:extLst>
            </p:cNvPr>
            <p:cNvSpPr txBox="1"/>
            <p:nvPr/>
          </p:nvSpPr>
          <p:spPr>
            <a:xfrm>
              <a:off x="6244413" y="12803829"/>
              <a:ext cx="1663122" cy="577081"/>
            </a:xfrm>
            <a:prstGeom prst="rect">
              <a:avLst/>
            </a:prstGeom>
            <a:noFill/>
          </p:spPr>
          <p:txBody>
            <a:bodyPr wrap="square" rtlCol="0">
              <a:spAutoFit/>
            </a:bodyPr>
            <a:lstStyle/>
            <a:p>
              <a:pPr algn="ctr"/>
              <a:r>
                <a:rPr lang="en-GB" sz="1050" dirty="0">
                  <a:latin typeface="Franklin Gothic Medium" panose="020B0603020102020204" pitchFamily="34" charset="0"/>
                </a:rPr>
                <a:t>Host identification through 18S rDNA and/or V4 hypervariable region  </a:t>
              </a:r>
            </a:p>
          </p:txBody>
        </p:sp>
        <p:sp>
          <p:nvSpPr>
            <p:cNvPr id="1328" name="CuadroTexto 1327">
              <a:extLst>
                <a:ext uri="{FF2B5EF4-FFF2-40B4-BE49-F238E27FC236}">
                  <a16:creationId xmlns:a16="http://schemas.microsoft.com/office/drawing/2014/main" id="{779A94AA-BA4E-10F4-8C5F-BB94167EEC69}"/>
                </a:ext>
              </a:extLst>
            </p:cNvPr>
            <p:cNvSpPr txBox="1"/>
            <p:nvPr/>
          </p:nvSpPr>
          <p:spPr>
            <a:xfrm>
              <a:off x="6356917" y="15127861"/>
              <a:ext cx="1413990" cy="415498"/>
            </a:xfrm>
            <a:prstGeom prst="rect">
              <a:avLst/>
            </a:prstGeom>
            <a:noFill/>
          </p:spPr>
          <p:txBody>
            <a:bodyPr wrap="square" rtlCol="0">
              <a:spAutoFit/>
            </a:bodyPr>
            <a:lstStyle/>
            <a:p>
              <a:pPr algn="ctr"/>
              <a:r>
                <a:rPr lang="en-GB" sz="1050" dirty="0">
                  <a:latin typeface="Franklin Gothic Medium" panose="020B0603020102020204" pitchFamily="34" charset="0"/>
                </a:rPr>
                <a:t>VIRAL CONTIG IDENTIFICATION</a:t>
              </a:r>
            </a:p>
          </p:txBody>
        </p:sp>
        <p:grpSp>
          <p:nvGrpSpPr>
            <p:cNvPr id="1330" name="Grupo 1329">
              <a:extLst>
                <a:ext uri="{FF2B5EF4-FFF2-40B4-BE49-F238E27FC236}">
                  <a16:creationId xmlns:a16="http://schemas.microsoft.com/office/drawing/2014/main" id="{4D99DA2C-6C26-A338-1827-7A8EF6F4F3FD}"/>
                </a:ext>
              </a:extLst>
            </p:cNvPr>
            <p:cNvGrpSpPr/>
            <p:nvPr/>
          </p:nvGrpSpPr>
          <p:grpSpPr>
            <a:xfrm>
              <a:off x="6186572" y="11735114"/>
              <a:ext cx="1981612" cy="526391"/>
              <a:chOff x="3233870" y="29075180"/>
              <a:chExt cx="3087322" cy="806030"/>
            </a:xfrm>
          </p:grpSpPr>
          <p:grpSp>
            <p:nvGrpSpPr>
              <p:cNvPr id="1331" name="Grupo 1330">
                <a:extLst>
                  <a:ext uri="{FF2B5EF4-FFF2-40B4-BE49-F238E27FC236}">
                    <a16:creationId xmlns:a16="http://schemas.microsoft.com/office/drawing/2014/main" id="{0455147F-E236-2ACF-6BFD-9AED8886E4AC}"/>
                  </a:ext>
                </a:extLst>
              </p:cNvPr>
              <p:cNvGrpSpPr/>
              <p:nvPr/>
            </p:nvGrpSpPr>
            <p:grpSpPr>
              <a:xfrm>
                <a:off x="3233870" y="29217217"/>
                <a:ext cx="3087322" cy="663993"/>
                <a:chOff x="5057945" y="27768878"/>
                <a:chExt cx="3087322" cy="663993"/>
              </a:xfrm>
            </p:grpSpPr>
            <p:sp>
              <p:nvSpPr>
                <p:cNvPr id="1333" name="Rectángulo 1332">
                  <a:extLst>
                    <a:ext uri="{FF2B5EF4-FFF2-40B4-BE49-F238E27FC236}">
                      <a16:creationId xmlns:a16="http://schemas.microsoft.com/office/drawing/2014/main" id="{7FEE84EC-06DE-9FAB-F4BE-22B24BEA20B9}"/>
                    </a:ext>
                  </a:extLst>
                </p:cNvPr>
                <p:cNvSpPr/>
                <p:nvPr/>
              </p:nvSpPr>
              <p:spPr>
                <a:xfrm>
                  <a:off x="5226831" y="27770826"/>
                  <a:ext cx="1654527" cy="329896"/>
                </a:xfrm>
                <a:prstGeom prst="rect">
                  <a:avLst/>
                </a:prstGeom>
                <a:noFill/>
                <a:effectLst/>
              </p:spPr>
              <p:txBody>
                <a:bodyPr wrap="square" lIns="91440" tIns="45720" rIns="91440" bIns="45720">
                  <a:spAutoFit/>
                </a:bodyPr>
                <a:lstStyle/>
                <a:p>
                  <a:pPr algn="ctr"/>
                  <a:r>
                    <a:rPr lang="en-GB" sz="800" cap="none" spc="0" dirty="0">
                      <a:ln w="0"/>
                      <a:solidFill>
                        <a:srgbClr val="D35F25"/>
                      </a:solidFill>
                      <a:effectLst/>
                      <a:latin typeface="Franklin Gothic Medium Cond" panose="020B0606030402020204" pitchFamily="34" charset="0"/>
                    </a:rPr>
                    <a:t>AGCGATATTTAAAGGCA</a:t>
                  </a:r>
                </a:p>
              </p:txBody>
            </p:sp>
            <p:sp>
              <p:nvSpPr>
                <p:cNvPr id="1334" name="Rectángulo 1333">
                  <a:extLst>
                    <a:ext uri="{FF2B5EF4-FFF2-40B4-BE49-F238E27FC236}">
                      <a16:creationId xmlns:a16="http://schemas.microsoft.com/office/drawing/2014/main" id="{4ABE316C-D5A9-9A1E-511D-FDF9DE1FB35C}"/>
                    </a:ext>
                  </a:extLst>
                </p:cNvPr>
                <p:cNvSpPr/>
                <p:nvPr/>
              </p:nvSpPr>
              <p:spPr>
                <a:xfrm>
                  <a:off x="5916798" y="27959590"/>
                  <a:ext cx="1654527" cy="329896"/>
                </a:xfrm>
                <a:prstGeom prst="rect">
                  <a:avLst/>
                </a:prstGeom>
                <a:noFill/>
                <a:effectLst/>
              </p:spPr>
              <p:txBody>
                <a:bodyPr wrap="square" lIns="91440" tIns="45720" rIns="91440" bIns="45720">
                  <a:spAutoFit/>
                </a:bodyPr>
                <a:lstStyle/>
                <a:p>
                  <a:pPr algn="ctr"/>
                  <a:r>
                    <a:rPr lang="en-GB" sz="800" dirty="0">
                      <a:ln w="0"/>
                      <a:solidFill>
                        <a:srgbClr val="D35F25"/>
                      </a:solidFill>
                      <a:effectLst/>
                      <a:latin typeface="Franklin Gothic Medium Cond" panose="020B0606030402020204" pitchFamily="34" charset="0"/>
                    </a:rPr>
                    <a:t>AG</a:t>
                  </a:r>
                  <a:r>
                    <a:rPr lang="en-GB" sz="800" cap="none" spc="0" dirty="0">
                      <a:ln w="0"/>
                      <a:solidFill>
                        <a:srgbClr val="D35F25"/>
                      </a:solidFill>
                      <a:effectLst/>
                      <a:latin typeface="Franklin Gothic Medium Cond" panose="020B0606030402020204" pitchFamily="34" charset="0"/>
                    </a:rPr>
                    <a:t>G</a:t>
                  </a:r>
                  <a:r>
                    <a:rPr lang="en-GB" sz="800" dirty="0">
                      <a:ln w="0"/>
                      <a:solidFill>
                        <a:srgbClr val="D35F25"/>
                      </a:solidFill>
                      <a:effectLst/>
                      <a:latin typeface="Franklin Gothic Medium Cond" panose="020B0606030402020204" pitchFamily="34" charset="0"/>
                    </a:rPr>
                    <a:t>GCAG</a:t>
                  </a:r>
                  <a:r>
                    <a:rPr lang="en-GB" sz="800" cap="none" spc="0" dirty="0">
                      <a:ln w="0"/>
                      <a:solidFill>
                        <a:srgbClr val="D35F25"/>
                      </a:solidFill>
                      <a:effectLst/>
                      <a:latin typeface="Franklin Gothic Medium Cond" panose="020B0606030402020204" pitchFamily="34" charset="0"/>
                    </a:rPr>
                    <a:t>C</a:t>
                  </a:r>
                  <a:r>
                    <a:rPr lang="en-GB" sz="800" dirty="0">
                      <a:ln w="0"/>
                      <a:solidFill>
                        <a:srgbClr val="D35F25"/>
                      </a:solidFill>
                      <a:effectLst/>
                      <a:latin typeface="Franklin Gothic Medium Cond" panose="020B0606030402020204" pitchFamily="34" charset="0"/>
                    </a:rPr>
                    <a:t>AGTATT</a:t>
                  </a:r>
                  <a:r>
                    <a:rPr lang="en-GB" sz="800" cap="none" spc="0" dirty="0">
                      <a:ln w="0"/>
                      <a:solidFill>
                        <a:srgbClr val="D35F25"/>
                      </a:solidFill>
                      <a:effectLst/>
                      <a:latin typeface="Franklin Gothic Medium Cond" panose="020B0606030402020204" pitchFamily="34" charset="0"/>
                    </a:rPr>
                    <a:t>A</a:t>
                  </a:r>
                </a:p>
              </p:txBody>
            </p:sp>
            <p:sp>
              <p:nvSpPr>
                <p:cNvPr id="1335" name="Rectángulo 1334">
                  <a:extLst>
                    <a:ext uri="{FF2B5EF4-FFF2-40B4-BE49-F238E27FC236}">
                      <a16:creationId xmlns:a16="http://schemas.microsoft.com/office/drawing/2014/main" id="{1CEE2A26-1A1E-68FB-55CC-CCA038CE6E67}"/>
                    </a:ext>
                  </a:extLst>
                </p:cNvPr>
                <p:cNvSpPr/>
                <p:nvPr/>
              </p:nvSpPr>
              <p:spPr>
                <a:xfrm>
                  <a:off x="5057945" y="28102976"/>
                  <a:ext cx="1654527" cy="329895"/>
                </a:xfrm>
                <a:prstGeom prst="rect">
                  <a:avLst/>
                </a:prstGeom>
                <a:noFill/>
                <a:effectLst/>
              </p:spPr>
              <p:txBody>
                <a:bodyPr wrap="square" lIns="91440" tIns="45720" rIns="91440" bIns="45720">
                  <a:spAutoFit/>
                </a:bodyPr>
                <a:lstStyle/>
                <a:p>
                  <a:pPr algn="ctr"/>
                  <a:r>
                    <a:rPr lang="en-GB" sz="800" cap="none" spc="0" dirty="0">
                      <a:ln w="0"/>
                      <a:solidFill>
                        <a:srgbClr val="D35F25"/>
                      </a:solidFill>
                      <a:effectLst/>
                      <a:latin typeface="Franklin Gothic Medium Cond" panose="020B0606030402020204" pitchFamily="34" charset="0"/>
                    </a:rPr>
                    <a:t>TATTTAAAGGCA</a:t>
                  </a:r>
                </a:p>
              </p:txBody>
            </p:sp>
            <p:sp>
              <p:nvSpPr>
                <p:cNvPr id="1336" name="Rectángulo 1335">
                  <a:extLst>
                    <a:ext uri="{FF2B5EF4-FFF2-40B4-BE49-F238E27FC236}">
                      <a16:creationId xmlns:a16="http://schemas.microsoft.com/office/drawing/2014/main" id="{9FA01C67-E977-6F11-11BA-690EBBDB7073}"/>
                    </a:ext>
                  </a:extLst>
                </p:cNvPr>
                <p:cNvSpPr/>
                <p:nvPr/>
              </p:nvSpPr>
              <p:spPr>
                <a:xfrm>
                  <a:off x="6490740" y="27768878"/>
                  <a:ext cx="1654527" cy="329895"/>
                </a:xfrm>
                <a:prstGeom prst="rect">
                  <a:avLst/>
                </a:prstGeom>
                <a:noFill/>
                <a:effectLst/>
              </p:spPr>
              <p:txBody>
                <a:bodyPr wrap="square" lIns="91440" tIns="45720" rIns="91440" bIns="45720">
                  <a:spAutoFit/>
                </a:bodyPr>
                <a:lstStyle/>
                <a:p>
                  <a:pPr algn="ctr"/>
                  <a:r>
                    <a:rPr lang="en-GB" sz="800" dirty="0">
                      <a:ln w="0"/>
                      <a:solidFill>
                        <a:srgbClr val="D35F25"/>
                      </a:solidFill>
                      <a:effectLst/>
                      <a:latin typeface="Franklin Gothic Medium Cond" panose="020B0606030402020204" pitchFamily="34" charset="0"/>
                    </a:rPr>
                    <a:t>AATTACCG</a:t>
                  </a:r>
                  <a:endParaRPr lang="en-GB" sz="800" cap="none" spc="0" dirty="0">
                    <a:ln w="0"/>
                    <a:solidFill>
                      <a:srgbClr val="D35F25"/>
                    </a:solidFill>
                    <a:effectLst/>
                    <a:latin typeface="Franklin Gothic Medium Cond" panose="020B0606030402020204" pitchFamily="34" charset="0"/>
                  </a:endParaRPr>
                </a:p>
              </p:txBody>
            </p:sp>
          </p:grpSp>
          <p:sp>
            <p:nvSpPr>
              <p:cNvPr id="1332" name="Rectángulo redondeado 1331">
                <a:extLst>
                  <a:ext uri="{FF2B5EF4-FFF2-40B4-BE49-F238E27FC236}">
                    <a16:creationId xmlns:a16="http://schemas.microsoft.com/office/drawing/2014/main" id="{4E65C465-E307-BF5D-AF9D-753479E03ADB}"/>
                  </a:ext>
                </a:extLst>
              </p:cNvPr>
              <p:cNvSpPr/>
              <p:nvPr/>
            </p:nvSpPr>
            <p:spPr>
              <a:xfrm>
                <a:off x="3446298" y="29075180"/>
                <a:ext cx="2425112" cy="104369"/>
              </a:xfrm>
              <a:prstGeom prst="roundRect">
                <a:avLst/>
              </a:prstGeom>
              <a:solidFill>
                <a:srgbClr val="F03C5B"/>
              </a:solidFill>
              <a:ln w="28575">
                <a:solidFill>
                  <a:srgbClr val="E7A97A"/>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5" dirty="0">
                  <a:latin typeface="Times New Roman" panose="02020603050405020304" pitchFamily="18" charset="0"/>
                  <a:cs typeface="Times New Roman" panose="02020603050405020304" pitchFamily="18" charset="0"/>
                </a:endParaRPr>
              </a:p>
            </p:txBody>
          </p:sp>
        </p:grpSp>
        <p:grpSp>
          <p:nvGrpSpPr>
            <p:cNvPr id="1344" name="Grupo 1343">
              <a:extLst>
                <a:ext uri="{FF2B5EF4-FFF2-40B4-BE49-F238E27FC236}">
                  <a16:creationId xmlns:a16="http://schemas.microsoft.com/office/drawing/2014/main" id="{0B87C8E9-3D8C-00E9-0976-5B27F55FE0F5}"/>
                </a:ext>
              </a:extLst>
            </p:cNvPr>
            <p:cNvGrpSpPr/>
            <p:nvPr/>
          </p:nvGrpSpPr>
          <p:grpSpPr>
            <a:xfrm>
              <a:off x="6227223" y="13728096"/>
              <a:ext cx="1842190" cy="519033"/>
              <a:chOff x="17579564" y="15442933"/>
              <a:chExt cx="1842190" cy="519033"/>
            </a:xfrm>
          </p:grpSpPr>
          <p:grpSp>
            <p:nvGrpSpPr>
              <p:cNvPr id="1337" name="Grupo 1336">
                <a:extLst>
                  <a:ext uri="{FF2B5EF4-FFF2-40B4-BE49-F238E27FC236}">
                    <a16:creationId xmlns:a16="http://schemas.microsoft.com/office/drawing/2014/main" id="{C6EE6CFB-ADEF-2411-643B-7D9E233BF0A6}"/>
                  </a:ext>
                </a:extLst>
              </p:cNvPr>
              <p:cNvGrpSpPr/>
              <p:nvPr/>
            </p:nvGrpSpPr>
            <p:grpSpPr>
              <a:xfrm>
                <a:off x="17579564" y="15461074"/>
                <a:ext cx="1842190" cy="500892"/>
                <a:chOff x="3402756" y="29075180"/>
                <a:chExt cx="2870104" cy="766985"/>
              </a:xfrm>
            </p:grpSpPr>
            <p:grpSp>
              <p:nvGrpSpPr>
                <p:cNvPr id="1338" name="Grupo 1337">
                  <a:extLst>
                    <a:ext uri="{FF2B5EF4-FFF2-40B4-BE49-F238E27FC236}">
                      <a16:creationId xmlns:a16="http://schemas.microsoft.com/office/drawing/2014/main" id="{A15C0296-D35A-93D9-0AD6-D14E29AE0711}"/>
                    </a:ext>
                  </a:extLst>
                </p:cNvPr>
                <p:cNvGrpSpPr/>
                <p:nvPr/>
              </p:nvGrpSpPr>
              <p:grpSpPr>
                <a:xfrm>
                  <a:off x="3402756" y="29216707"/>
                  <a:ext cx="2870104" cy="625458"/>
                  <a:chOff x="5226831" y="27768368"/>
                  <a:chExt cx="2870104" cy="625458"/>
                </a:xfrm>
              </p:grpSpPr>
              <p:sp>
                <p:nvSpPr>
                  <p:cNvPr id="1340" name="Rectángulo 1339">
                    <a:extLst>
                      <a:ext uri="{FF2B5EF4-FFF2-40B4-BE49-F238E27FC236}">
                        <a16:creationId xmlns:a16="http://schemas.microsoft.com/office/drawing/2014/main" id="{D9BED4B8-B446-148F-4D41-9BD3035177EC}"/>
                      </a:ext>
                    </a:extLst>
                  </p:cNvPr>
                  <p:cNvSpPr/>
                  <p:nvPr/>
                </p:nvSpPr>
                <p:spPr>
                  <a:xfrm>
                    <a:off x="5226831" y="27770826"/>
                    <a:ext cx="1654527" cy="329896"/>
                  </a:xfrm>
                  <a:prstGeom prst="rect">
                    <a:avLst/>
                  </a:prstGeom>
                  <a:noFill/>
                  <a:effectLst/>
                </p:spPr>
                <p:txBody>
                  <a:bodyPr wrap="square" lIns="91440" tIns="45720" rIns="91440" bIns="45720">
                    <a:spAutoFit/>
                  </a:bodyPr>
                  <a:lstStyle/>
                  <a:p>
                    <a:pPr algn="ctr"/>
                    <a:r>
                      <a:rPr lang="en-GB" sz="800" cap="none" spc="0" dirty="0">
                        <a:ln w="0"/>
                        <a:solidFill>
                          <a:srgbClr val="D35F25"/>
                        </a:solidFill>
                        <a:effectLst/>
                        <a:latin typeface="Franklin Gothic Medium Cond" panose="020B0606030402020204" pitchFamily="34" charset="0"/>
                      </a:rPr>
                      <a:t>AGCGATATTTAAAGGCA</a:t>
                    </a:r>
                  </a:p>
                </p:txBody>
              </p:sp>
              <p:sp>
                <p:nvSpPr>
                  <p:cNvPr id="1341" name="Rectángulo 1340">
                    <a:extLst>
                      <a:ext uri="{FF2B5EF4-FFF2-40B4-BE49-F238E27FC236}">
                        <a16:creationId xmlns:a16="http://schemas.microsoft.com/office/drawing/2014/main" id="{ADA679A5-7EA0-3510-E67A-DD820F2306F1}"/>
                      </a:ext>
                    </a:extLst>
                  </p:cNvPr>
                  <p:cNvSpPr/>
                  <p:nvPr/>
                </p:nvSpPr>
                <p:spPr>
                  <a:xfrm>
                    <a:off x="6442408" y="27958657"/>
                    <a:ext cx="1654527" cy="329896"/>
                  </a:xfrm>
                  <a:prstGeom prst="rect">
                    <a:avLst/>
                  </a:prstGeom>
                  <a:noFill/>
                  <a:effectLst/>
                </p:spPr>
                <p:txBody>
                  <a:bodyPr wrap="square" lIns="91440" tIns="45720" rIns="91440" bIns="45720">
                    <a:spAutoFit/>
                  </a:bodyPr>
                  <a:lstStyle/>
                  <a:p>
                    <a:pPr algn="ctr"/>
                    <a:r>
                      <a:rPr lang="en-GB" sz="800" dirty="0">
                        <a:ln w="0"/>
                        <a:solidFill>
                          <a:srgbClr val="D35F25"/>
                        </a:solidFill>
                        <a:effectLst/>
                        <a:latin typeface="Franklin Gothic Medium Cond" panose="020B0606030402020204" pitchFamily="34" charset="0"/>
                      </a:rPr>
                      <a:t>AG</a:t>
                    </a:r>
                    <a:r>
                      <a:rPr lang="en-GB" sz="800" cap="none" spc="0" dirty="0">
                        <a:ln w="0"/>
                        <a:solidFill>
                          <a:srgbClr val="D35F25"/>
                        </a:solidFill>
                        <a:effectLst/>
                        <a:latin typeface="Franklin Gothic Medium Cond" panose="020B0606030402020204" pitchFamily="34" charset="0"/>
                      </a:rPr>
                      <a:t>G</a:t>
                    </a:r>
                    <a:r>
                      <a:rPr lang="en-GB" sz="800" dirty="0">
                        <a:ln w="0"/>
                        <a:solidFill>
                          <a:srgbClr val="D35F25"/>
                        </a:solidFill>
                        <a:effectLst/>
                        <a:latin typeface="Franklin Gothic Medium Cond" panose="020B0606030402020204" pitchFamily="34" charset="0"/>
                      </a:rPr>
                      <a:t>GCAG</a:t>
                    </a:r>
                    <a:r>
                      <a:rPr lang="en-GB" sz="800" cap="none" spc="0" dirty="0">
                        <a:ln w="0"/>
                        <a:solidFill>
                          <a:srgbClr val="D35F25"/>
                        </a:solidFill>
                        <a:effectLst/>
                        <a:latin typeface="Franklin Gothic Medium Cond" panose="020B0606030402020204" pitchFamily="34" charset="0"/>
                      </a:rPr>
                      <a:t>C</a:t>
                    </a:r>
                    <a:r>
                      <a:rPr lang="en-GB" sz="800" dirty="0">
                        <a:ln w="0"/>
                        <a:solidFill>
                          <a:srgbClr val="D35F25"/>
                        </a:solidFill>
                        <a:effectLst/>
                        <a:latin typeface="Franklin Gothic Medium Cond" panose="020B0606030402020204" pitchFamily="34" charset="0"/>
                      </a:rPr>
                      <a:t>AGTATT</a:t>
                    </a:r>
                    <a:r>
                      <a:rPr lang="en-GB" sz="800" cap="none" spc="0" dirty="0">
                        <a:ln w="0"/>
                        <a:solidFill>
                          <a:srgbClr val="D35F25"/>
                        </a:solidFill>
                        <a:effectLst/>
                        <a:latin typeface="Franklin Gothic Medium Cond" panose="020B0606030402020204" pitchFamily="34" charset="0"/>
                      </a:rPr>
                      <a:t>A</a:t>
                    </a:r>
                  </a:p>
                </p:txBody>
              </p:sp>
              <p:sp>
                <p:nvSpPr>
                  <p:cNvPr id="1342" name="Rectángulo 1341">
                    <a:extLst>
                      <a:ext uri="{FF2B5EF4-FFF2-40B4-BE49-F238E27FC236}">
                        <a16:creationId xmlns:a16="http://schemas.microsoft.com/office/drawing/2014/main" id="{55372AF2-BCA8-E237-18AE-6ACC93EBC97E}"/>
                      </a:ext>
                    </a:extLst>
                  </p:cNvPr>
                  <p:cNvSpPr/>
                  <p:nvPr/>
                </p:nvSpPr>
                <p:spPr>
                  <a:xfrm>
                    <a:off x="5285306" y="28063931"/>
                    <a:ext cx="1654527" cy="329895"/>
                  </a:xfrm>
                  <a:prstGeom prst="rect">
                    <a:avLst/>
                  </a:prstGeom>
                  <a:noFill/>
                  <a:effectLst/>
                </p:spPr>
                <p:txBody>
                  <a:bodyPr wrap="square" lIns="91440" tIns="45720" rIns="91440" bIns="45720">
                    <a:spAutoFit/>
                  </a:bodyPr>
                  <a:lstStyle/>
                  <a:p>
                    <a:pPr algn="ctr"/>
                    <a:r>
                      <a:rPr lang="en-GB" sz="800" cap="none" spc="0" dirty="0">
                        <a:ln w="0"/>
                        <a:solidFill>
                          <a:srgbClr val="D35F25"/>
                        </a:solidFill>
                        <a:effectLst/>
                        <a:latin typeface="Franklin Gothic Medium Cond" panose="020B0606030402020204" pitchFamily="34" charset="0"/>
                      </a:rPr>
                      <a:t>TATTTAAAGGCA</a:t>
                    </a:r>
                  </a:p>
                </p:txBody>
              </p:sp>
              <p:sp>
                <p:nvSpPr>
                  <p:cNvPr id="1343" name="Rectángulo 1342">
                    <a:extLst>
                      <a:ext uri="{FF2B5EF4-FFF2-40B4-BE49-F238E27FC236}">
                        <a16:creationId xmlns:a16="http://schemas.microsoft.com/office/drawing/2014/main" id="{1B432032-6F81-D34C-009D-0D091A6964FD}"/>
                      </a:ext>
                    </a:extLst>
                  </p:cNvPr>
                  <p:cNvSpPr/>
                  <p:nvPr/>
                </p:nvSpPr>
                <p:spPr>
                  <a:xfrm>
                    <a:off x="6272398" y="27768368"/>
                    <a:ext cx="1654527" cy="329895"/>
                  </a:xfrm>
                  <a:prstGeom prst="rect">
                    <a:avLst/>
                  </a:prstGeom>
                  <a:noFill/>
                  <a:effectLst/>
                </p:spPr>
                <p:txBody>
                  <a:bodyPr wrap="square" lIns="91440" tIns="45720" rIns="91440" bIns="45720">
                    <a:spAutoFit/>
                  </a:bodyPr>
                  <a:lstStyle/>
                  <a:p>
                    <a:pPr algn="ctr"/>
                    <a:r>
                      <a:rPr lang="en-GB" sz="800" dirty="0">
                        <a:ln w="0"/>
                        <a:solidFill>
                          <a:srgbClr val="D35F25"/>
                        </a:solidFill>
                        <a:effectLst/>
                        <a:latin typeface="Franklin Gothic Medium Cond" panose="020B0606030402020204" pitchFamily="34" charset="0"/>
                      </a:rPr>
                      <a:t>AATTACCG</a:t>
                    </a:r>
                    <a:endParaRPr lang="en-GB" sz="800" cap="none" spc="0" dirty="0">
                      <a:ln w="0"/>
                      <a:solidFill>
                        <a:srgbClr val="D35F25"/>
                      </a:solidFill>
                      <a:effectLst/>
                      <a:latin typeface="Franklin Gothic Medium Cond" panose="020B0606030402020204" pitchFamily="34" charset="0"/>
                    </a:endParaRPr>
                  </a:p>
                </p:txBody>
              </p:sp>
            </p:grpSp>
            <p:sp>
              <p:nvSpPr>
                <p:cNvPr id="1339" name="Rectángulo redondeado 1338">
                  <a:extLst>
                    <a:ext uri="{FF2B5EF4-FFF2-40B4-BE49-F238E27FC236}">
                      <a16:creationId xmlns:a16="http://schemas.microsoft.com/office/drawing/2014/main" id="{755E0F06-2C64-CAA8-AABE-03BB2C5D06CB}"/>
                    </a:ext>
                  </a:extLst>
                </p:cNvPr>
                <p:cNvSpPr/>
                <p:nvPr/>
              </p:nvSpPr>
              <p:spPr>
                <a:xfrm>
                  <a:off x="3446298" y="29075180"/>
                  <a:ext cx="2425112" cy="104369"/>
                </a:xfrm>
                <a:prstGeom prst="roundRect">
                  <a:avLst/>
                </a:prstGeom>
                <a:solidFill>
                  <a:srgbClr val="F03C5B"/>
                </a:solidFill>
                <a:ln w="28575">
                  <a:solidFill>
                    <a:srgbClr val="E7A97A"/>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5" dirty="0">
                    <a:latin typeface="Times New Roman" panose="02020603050405020304" pitchFamily="18" charset="0"/>
                    <a:cs typeface="Times New Roman" panose="02020603050405020304" pitchFamily="18" charset="0"/>
                  </a:endParaRPr>
                </a:p>
              </p:txBody>
            </p:sp>
          </p:grpSp>
          <p:sp>
            <p:nvSpPr>
              <p:cNvPr id="1321" name="Rectángulo redondeado 1320">
                <a:extLst>
                  <a:ext uri="{FF2B5EF4-FFF2-40B4-BE49-F238E27FC236}">
                    <a16:creationId xmlns:a16="http://schemas.microsoft.com/office/drawing/2014/main" id="{B5919FAE-54F7-0D3B-FFA8-517256265E63}"/>
                  </a:ext>
                </a:extLst>
              </p:cNvPr>
              <p:cNvSpPr/>
              <p:nvPr/>
            </p:nvSpPr>
            <p:spPr>
              <a:xfrm>
                <a:off x="18777014" y="15442933"/>
                <a:ext cx="256803" cy="99033"/>
              </a:xfrm>
              <a:prstGeom prst="roundRect">
                <a:avLst/>
              </a:prstGeom>
              <a:solidFill>
                <a:srgbClr val="C00000"/>
              </a:solidFill>
              <a:ln w="28575">
                <a:noFill/>
              </a:ln>
              <a:effectLst/>
              <a:scene3d>
                <a:camera prst="orthographicFront">
                  <a:rot lat="0" lon="0" rev="0"/>
                </a:camera>
                <a:lightRig rig="balanced" dir="t">
                  <a:rot lat="0" lon="0" rev="87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2405" dirty="0">
                  <a:latin typeface="Times New Roman" panose="02020603050405020304" pitchFamily="18" charset="0"/>
                  <a:cs typeface="Times New Roman" panose="02020603050405020304" pitchFamily="18" charset="0"/>
                </a:endParaRPr>
              </a:p>
            </p:txBody>
          </p:sp>
        </p:grpSp>
        <p:grpSp>
          <p:nvGrpSpPr>
            <p:cNvPr id="1365" name="Grupo 1364">
              <a:extLst>
                <a:ext uri="{FF2B5EF4-FFF2-40B4-BE49-F238E27FC236}">
                  <a16:creationId xmlns:a16="http://schemas.microsoft.com/office/drawing/2014/main" id="{9F919CC8-9F9E-F88C-4F08-2F1C1F5AC64E}"/>
                </a:ext>
              </a:extLst>
            </p:cNvPr>
            <p:cNvGrpSpPr/>
            <p:nvPr/>
          </p:nvGrpSpPr>
          <p:grpSpPr>
            <a:xfrm>
              <a:off x="4225747" y="15054115"/>
              <a:ext cx="1332838" cy="1593519"/>
              <a:chOff x="17811390" y="14622989"/>
              <a:chExt cx="1332838" cy="1593519"/>
            </a:xfrm>
          </p:grpSpPr>
          <p:sp>
            <p:nvSpPr>
              <p:cNvPr id="1329" name="CuadroTexto 1328">
                <a:extLst>
                  <a:ext uri="{FF2B5EF4-FFF2-40B4-BE49-F238E27FC236}">
                    <a16:creationId xmlns:a16="http://schemas.microsoft.com/office/drawing/2014/main" id="{5CA9AFEC-4369-D8DE-38A2-1E881B86DA53}"/>
                  </a:ext>
                </a:extLst>
              </p:cNvPr>
              <p:cNvSpPr txBox="1"/>
              <p:nvPr/>
            </p:nvSpPr>
            <p:spPr>
              <a:xfrm>
                <a:off x="17850581" y="14622989"/>
                <a:ext cx="1270104" cy="577081"/>
              </a:xfrm>
              <a:prstGeom prst="rect">
                <a:avLst/>
              </a:prstGeom>
              <a:noFill/>
            </p:spPr>
            <p:txBody>
              <a:bodyPr wrap="square" rtlCol="0">
                <a:spAutoFit/>
              </a:bodyPr>
              <a:lstStyle/>
              <a:p>
                <a:pPr algn="ctr"/>
                <a:r>
                  <a:rPr lang="en-GB" sz="1050" dirty="0">
                    <a:latin typeface="Franklin Gothic Medium" panose="020B0603020102020204" pitchFamily="34" charset="0"/>
                  </a:rPr>
                  <a:t>CONTIG ANNOTATION AND HOST LINKAGE</a:t>
                </a:r>
              </a:p>
            </p:txBody>
          </p:sp>
          <p:pic>
            <p:nvPicPr>
              <p:cNvPr id="1324" name="Gráfico 1323">
                <a:extLst>
                  <a:ext uri="{FF2B5EF4-FFF2-40B4-BE49-F238E27FC236}">
                    <a16:creationId xmlns:a16="http://schemas.microsoft.com/office/drawing/2014/main" id="{7E2DCBF5-A7D9-9A7D-0F37-EAF9D39A3874}"/>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rot="933100">
                <a:off x="18142363" y="15258718"/>
                <a:ext cx="577448" cy="527764"/>
              </a:xfrm>
              <a:prstGeom prst="rect">
                <a:avLst/>
              </a:prstGeom>
            </p:spPr>
          </p:pic>
          <p:grpSp>
            <p:nvGrpSpPr>
              <p:cNvPr id="1359" name="Grupo 1358">
                <a:extLst>
                  <a:ext uri="{FF2B5EF4-FFF2-40B4-BE49-F238E27FC236}">
                    <a16:creationId xmlns:a16="http://schemas.microsoft.com/office/drawing/2014/main" id="{855F0D63-3BB6-79AF-1528-129EF681D00E}"/>
                  </a:ext>
                </a:extLst>
              </p:cNvPr>
              <p:cNvGrpSpPr/>
              <p:nvPr/>
            </p:nvGrpSpPr>
            <p:grpSpPr>
              <a:xfrm>
                <a:off x="17811390" y="15810265"/>
                <a:ext cx="1332838" cy="406243"/>
                <a:chOff x="21886167" y="15668909"/>
                <a:chExt cx="1332838" cy="406243"/>
              </a:xfrm>
            </p:grpSpPr>
            <p:grpSp>
              <p:nvGrpSpPr>
                <p:cNvPr id="1349" name="Grupo 1348">
                  <a:extLst>
                    <a:ext uri="{FF2B5EF4-FFF2-40B4-BE49-F238E27FC236}">
                      <a16:creationId xmlns:a16="http://schemas.microsoft.com/office/drawing/2014/main" id="{830AC931-7FCC-A6A3-EE0A-D10C0E8A610D}"/>
                    </a:ext>
                  </a:extLst>
                </p:cNvPr>
                <p:cNvGrpSpPr/>
                <p:nvPr/>
              </p:nvGrpSpPr>
              <p:grpSpPr>
                <a:xfrm>
                  <a:off x="21886167" y="15859708"/>
                  <a:ext cx="737419" cy="215444"/>
                  <a:chOff x="21452339" y="15137986"/>
                  <a:chExt cx="737419" cy="215444"/>
                </a:xfrm>
              </p:grpSpPr>
              <p:sp>
                <p:nvSpPr>
                  <p:cNvPr id="1301" name="Rectángulo 1300">
                    <a:extLst>
                      <a:ext uri="{FF2B5EF4-FFF2-40B4-BE49-F238E27FC236}">
                        <a16:creationId xmlns:a16="http://schemas.microsoft.com/office/drawing/2014/main" id="{47F7466B-9D45-D0F2-57B9-616339C15177}"/>
                      </a:ext>
                    </a:extLst>
                  </p:cNvPr>
                  <p:cNvSpPr/>
                  <p:nvPr/>
                </p:nvSpPr>
                <p:spPr>
                  <a:xfrm>
                    <a:off x="21452339" y="15137986"/>
                    <a:ext cx="737419" cy="215444"/>
                  </a:xfrm>
                  <a:prstGeom prst="rect">
                    <a:avLst/>
                  </a:prstGeom>
                  <a:noFill/>
                </p:spPr>
                <p:txBody>
                  <a:bodyPr wrap="square" lIns="91440" tIns="45720" rIns="91440" bIns="45720">
                    <a:spAutoFit/>
                  </a:bodyPr>
                  <a:lstStyle/>
                  <a:p>
                    <a:pPr algn="ctr"/>
                    <a:r>
                      <a:rPr lang="en-GB" sz="800" dirty="0">
                        <a:ln w="0"/>
                        <a:solidFill>
                          <a:srgbClr val="7030A0"/>
                        </a:solidFill>
                        <a:effectLst>
                          <a:glow rad="63500">
                            <a:schemeClr val="accent3">
                              <a:satMod val="175000"/>
                              <a:alpha val="40000"/>
                            </a:schemeClr>
                          </a:glow>
                        </a:effectLst>
                      </a:rPr>
                      <a:t>GCAG</a:t>
                    </a:r>
                    <a:r>
                      <a:rPr lang="en-GB" sz="800" b="0" cap="none" spc="0" dirty="0">
                        <a:ln w="0"/>
                        <a:solidFill>
                          <a:srgbClr val="7030A0"/>
                        </a:solidFill>
                        <a:effectLst>
                          <a:glow rad="63500">
                            <a:schemeClr val="accent3">
                              <a:satMod val="175000"/>
                              <a:alpha val="40000"/>
                            </a:schemeClr>
                          </a:glow>
                        </a:effectLst>
                      </a:rPr>
                      <a:t>C</a:t>
                    </a:r>
                    <a:r>
                      <a:rPr lang="en-GB" sz="800" dirty="0">
                        <a:ln w="0"/>
                        <a:solidFill>
                          <a:srgbClr val="7030A0"/>
                        </a:solidFill>
                        <a:effectLst>
                          <a:glow rad="63500">
                            <a:schemeClr val="accent3">
                              <a:satMod val="175000"/>
                              <a:alpha val="40000"/>
                            </a:schemeClr>
                          </a:glow>
                        </a:effectLst>
                      </a:rPr>
                      <a:t>AGT</a:t>
                    </a:r>
                    <a:endParaRPr lang="en-GB" sz="800" b="0" cap="none" spc="0" dirty="0">
                      <a:ln w="0"/>
                      <a:solidFill>
                        <a:srgbClr val="D35F25"/>
                      </a:solidFill>
                      <a:effectLst>
                        <a:glow rad="63500">
                          <a:schemeClr val="accent3">
                            <a:satMod val="175000"/>
                            <a:alpha val="40000"/>
                          </a:schemeClr>
                        </a:glow>
                      </a:effectLst>
                    </a:endParaRPr>
                  </a:p>
                </p:txBody>
              </p:sp>
              <p:sp>
                <p:nvSpPr>
                  <p:cNvPr id="1348" name="Rectángulo 1347">
                    <a:extLst>
                      <a:ext uri="{FF2B5EF4-FFF2-40B4-BE49-F238E27FC236}">
                        <a16:creationId xmlns:a16="http://schemas.microsoft.com/office/drawing/2014/main" id="{3FF961F7-AC4C-7138-51EE-47663B9045D0}"/>
                      </a:ext>
                    </a:extLst>
                  </p:cNvPr>
                  <p:cNvSpPr/>
                  <p:nvPr/>
                </p:nvSpPr>
                <p:spPr>
                  <a:xfrm>
                    <a:off x="21588910" y="15179162"/>
                    <a:ext cx="467288" cy="111579"/>
                  </a:xfrm>
                  <a:prstGeom prst="rect">
                    <a:avLst/>
                  </a:prstGeom>
                  <a:solidFill>
                    <a:srgbClr val="00B050">
                      <a:alpha val="361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50" name="Grupo 1349">
                  <a:extLst>
                    <a:ext uri="{FF2B5EF4-FFF2-40B4-BE49-F238E27FC236}">
                      <a16:creationId xmlns:a16="http://schemas.microsoft.com/office/drawing/2014/main" id="{55D84C53-4A58-1E48-380F-46FFDFDC605B}"/>
                    </a:ext>
                  </a:extLst>
                </p:cNvPr>
                <p:cNvGrpSpPr/>
                <p:nvPr/>
              </p:nvGrpSpPr>
              <p:grpSpPr>
                <a:xfrm>
                  <a:off x="21910353" y="15668909"/>
                  <a:ext cx="737419" cy="215444"/>
                  <a:chOff x="21452339" y="15137986"/>
                  <a:chExt cx="737419" cy="215444"/>
                </a:xfrm>
              </p:grpSpPr>
              <p:sp>
                <p:nvSpPr>
                  <p:cNvPr id="1351" name="Rectángulo 1350">
                    <a:extLst>
                      <a:ext uri="{FF2B5EF4-FFF2-40B4-BE49-F238E27FC236}">
                        <a16:creationId xmlns:a16="http://schemas.microsoft.com/office/drawing/2014/main" id="{A497B2E1-4419-1BE3-ED65-CD77A38F2143}"/>
                      </a:ext>
                    </a:extLst>
                  </p:cNvPr>
                  <p:cNvSpPr/>
                  <p:nvPr/>
                </p:nvSpPr>
                <p:spPr>
                  <a:xfrm>
                    <a:off x="21452339" y="15137986"/>
                    <a:ext cx="737419" cy="215444"/>
                  </a:xfrm>
                  <a:prstGeom prst="rect">
                    <a:avLst/>
                  </a:prstGeom>
                  <a:noFill/>
                </p:spPr>
                <p:txBody>
                  <a:bodyPr wrap="square" lIns="91440" tIns="45720" rIns="91440" bIns="45720">
                    <a:spAutoFit/>
                  </a:bodyPr>
                  <a:lstStyle/>
                  <a:p>
                    <a:pPr algn="ctr"/>
                    <a:r>
                      <a:rPr lang="en-GB" sz="800" dirty="0">
                        <a:ln w="0"/>
                        <a:solidFill>
                          <a:srgbClr val="7030A0"/>
                        </a:solidFill>
                        <a:effectLst>
                          <a:glow rad="63500">
                            <a:schemeClr val="accent3">
                              <a:satMod val="175000"/>
                              <a:alpha val="40000"/>
                            </a:schemeClr>
                          </a:glow>
                        </a:effectLst>
                      </a:rPr>
                      <a:t>GCAG</a:t>
                    </a:r>
                    <a:r>
                      <a:rPr lang="en-GB" sz="800" b="0" cap="none" spc="0" dirty="0">
                        <a:ln w="0"/>
                        <a:solidFill>
                          <a:srgbClr val="7030A0"/>
                        </a:solidFill>
                        <a:effectLst>
                          <a:glow rad="63500">
                            <a:schemeClr val="accent3">
                              <a:satMod val="175000"/>
                              <a:alpha val="40000"/>
                            </a:schemeClr>
                          </a:glow>
                        </a:effectLst>
                      </a:rPr>
                      <a:t>C</a:t>
                    </a:r>
                    <a:r>
                      <a:rPr lang="en-GB" sz="800" dirty="0">
                        <a:ln w="0"/>
                        <a:solidFill>
                          <a:srgbClr val="7030A0"/>
                        </a:solidFill>
                        <a:effectLst>
                          <a:glow rad="63500">
                            <a:schemeClr val="accent3">
                              <a:satMod val="175000"/>
                              <a:alpha val="40000"/>
                            </a:schemeClr>
                          </a:glow>
                        </a:effectLst>
                      </a:rPr>
                      <a:t>AGT</a:t>
                    </a:r>
                    <a:endParaRPr lang="en-GB" sz="800" b="0" cap="none" spc="0" dirty="0">
                      <a:ln w="0"/>
                      <a:solidFill>
                        <a:srgbClr val="D35F25"/>
                      </a:solidFill>
                      <a:effectLst>
                        <a:glow rad="63500">
                          <a:schemeClr val="accent3">
                            <a:satMod val="175000"/>
                            <a:alpha val="40000"/>
                          </a:schemeClr>
                        </a:glow>
                      </a:effectLst>
                    </a:endParaRPr>
                  </a:p>
                </p:txBody>
              </p:sp>
              <p:sp>
                <p:nvSpPr>
                  <p:cNvPr id="1352" name="Rectángulo 1351">
                    <a:extLst>
                      <a:ext uri="{FF2B5EF4-FFF2-40B4-BE49-F238E27FC236}">
                        <a16:creationId xmlns:a16="http://schemas.microsoft.com/office/drawing/2014/main" id="{184EA338-FA13-5CA3-B31A-CA9326B0095A}"/>
                      </a:ext>
                    </a:extLst>
                  </p:cNvPr>
                  <p:cNvSpPr/>
                  <p:nvPr/>
                </p:nvSpPr>
                <p:spPr>
                  <a:xfrm>
                    <a:off x="21588910" y="15179162"/>
                    <a:ext cx="467288" cy="111579"/>
                  </a:xfrm>
                  <a:prstGeom prst="rect">
                    <a:avLst/>
                  </a:prstGeom>
                  <a:solidFill>
                    <a:srgbClr val="00B050">
                      <a:alpha val="361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53" name="Grupo 1352">
                  <a:extLst>
                    <a:ext uri="{FF2B5EF4-FFF2-40B4-BE49-F238E27FC236}">
                      <a16:creationId xmlns:a16="http://schemas.microsoft.com/office/drawing/2014/main" id="{CDD88F8E-7F60-6DAC-06D3-DE9184D48296}"/>
                    </a:ext>
                  </a:extLst>
                </p:cNvPr>
                <p:cNvGrpSpPr/>
                <p:nvPr/>
              </p:nvGrpSpPr>
              <p:grpSpPr>
                <a:xfrm>
                  <a:off x="22262245" y="15757465"/>
                  <a:ext cx="737419" cy="215444"/>
                  <a:chOff x="21452339" y="15137986"/>
                  <a:chExt cx="737419" cy="215444"/>
                </a:xfrm>
              </p:grpSpPr>
              <p:sp>
                <p:nvSpPr>
                  <p:cNvPr id="1354" name="Rectángulo 1353">
                    <a:extLst>
                      <a:ext uri="{FF2B5EF4-FFF2-40B4-BE49-F238E27FC236}">
                        <a16:creationId xmlns:a16="http://schemas.microsoft.com/office/drawing/2014/main" id="{726C5AFA-D177-0A08-31C5-9E987B58F610}"/>
                      </a:ext>
                    </a:extLst>
                  </p:cNvPr>
                  <p:cNvSpPr/>
                  <p:nvPr/>
                </p:nvSpPr>
                <p:spPr>
                  <a:xfrm>
                    <a:off x="21452339" y="15137986"/>
                    <a:ext cx="737419" cy="215444"/>
                  </a:xfrm>
                  <a:prstGeom prst="rect">
                    <a:avLst/>
                  </a:prstGeom>
                  <a:noFill/>
                </p:spPr>
                <p:txBody>
                  <a:bodyPr wrap="square" lIns="91440" tIns="45720" rIns="91440" bIns="45720">
                    <a:spAutoFit/>
                  </a:bodyPr>
                  <a:lstStyle/>
                  <a:p>
                    <a:pPr algn="ctr"/>
                    <a:r>
                      <a:rPr lang="en-GB" sz="800" dirty="0">
                        <a:ln w="0"/>
                        <a:solidFill>
                          <a:srgbClr val="7030A0"/>
                        </a:solidFill>
                        <a:effectLst>
                          <a:glow rad="63500">
                            <a:schemeClr val="accent3">
                              <a:satMod val="175000"/>
                              <a:alpha val="40000"/>
                            </a:schemeClr>
                          </a:glow>
                        </a:effectLst>
                      </a:rPr>
                      <a:t>GCAG</a:t>
                    </a:r>
                    <a:r>
                      <a:rPr lang="en-GB" sz="800" b="0" cap="none" spc="0" dirty="0">
                        <a:ln w="0"/>
                        <a:solidFill>
                          <a:srgbClr val="7030A0"/>
                        </a:solidFill>
                        <a:effectLst>
                          <a:glow rad="63500">
                            <a:schemeClr val="accent3">
                              <a:satMod val="175000"/>
                              <a:alpha val="40000"/>
                            </a:schemeClr>
                          </a:glow>
                        </a:effectLst>
                      </a:rPr>
                      <a:t>C</a:t>
                    </a:r>
                    <a:r>
                      <a:rPr lang="en-GB" sz="800" dirty="0">
                        <a:ln w="0"/>
                        <a:solidFill>
                          <a:srgbClr val="7030A0"/>
                        </a:solidFill>
                        <a:effectLst>
                          <a:glow rad="63500">
                            <a:schemeClr val="accent3">
                              <a:satMod val="175000"/>
                              <a:alpha val="40000"/>
                            </a:schemeClr>
                          </a:glow>
                        </a:effectLst>
                      </a:rPr>
                      <a:t>AGT</a:t>
                    </a:r>
                    <a:endParaRPr lang="en-GB" sz="800" b="0" cap="none" spc="0" dirty="0">
                      <a:ln w="0"/>
                      <a:solidFill>
                        <a:srgbClr val="D35F25"/>
                      </a:solidFill>
                      <a:effectLst>
                        <a:glow rad="63500">
                          <a:schemeClr val="accent3">
                            <a:satMod val="175000"/>
                            <a:alpha val="40000"/>
                          </a:schemeClr>
                        </a:glow>
                      </a:effectLst>
                    </a:endParaRPr>
                  </a:p>
                </p:txBody>
              </p:sp>
              <p:sp>
                <p:nvSpPr>
                  <p:cNvPr id="1355" name="Rectángulo 1354">
                    <a:extLst>
                      <a:ext uri="{FF2B5EF4-FFF2-40B4-BE49-F238E27FC236}">
                        <a16:creationId xmlns:a16="http://schemas.microsoft.com/office/drawing/2014/main" id="{B20B40AA-92F2-9013-1361-D3D0C6A27148}"/>
                      </a:ext>
                    </a:extLst>
                  </p:cNvPr>
                  <p:cNvSpPr/>
                  <p:nvPr/>
                </p:nvSpPr>
                <p:spPr>
                  <a:xfrm>
                    <a:off x="21588910" y="15179162"/>
                    <a:ext cx="467288" cy="111579"/>
                  </a:xfrm>
                  <a:prstGeom prst="rect">
                    <a:avLst/>
                  </a:prstGeom>
                  <a:solidFill>
                    <a:srgbClr val="00B050">
                      <a:alpha val="361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356" name="Grupo 1355">
                  <a:extLst>
                    <a:ext uri="{FF2B5EF4-FFF2-40B4-BE49-F238E27FC236}">
                      <a16:creationId xmlns:a16="http://schemas.microsoft.com/office/drawing/2014/main" id="{B02173EE-0E76-E7CF-86D3-92ECAE22DCBF}"/>
                    </a:ext>
                  </a:extLst>
                </p:cNvPr>
                <p:cNvGrpSpPr/>
                <p:nvPr/>
              </p:nvGrpSpPr>
              <p:grpSpPr>
                <a:xfrm>
                  <a:off x="22481586" y="15670319"/>
                  <a:ext cx="737419" cy="215444"/>
                  <a:chOff x="21452339" y="15137986"/>
                  <a:chExt cx="737419" cy="215444"/>
                </a:xfrm>
              </p:grpSpPr>
              <p:sp>
                <p:nvSpPr>
                  <p:cNvPr id="1357" name="Rectángulo 1356">
                    <a:extLst>
                      <a:ext uri="{FF2B5EF4-FFF2-40B4-BE49-F238E27FC236}">
                        <a16:creationId xmlns:a16="http://schemas.microsoft.com/office/drawing/2014/main" id="{6C43A789-3A83-CE0F-8E54-E135888A5923}"/>
                      </a:ext>
                    </a:extLst>
                  </p:cNvPr>
                  <p:cNvSpPr/>
                  <p:nvPr/>
                </p:nvSpPr>
                <p:spPr>
                  <a:xfrm>
                    <a:off x="21452339" y="15137986"/>
                    <a:ext cx="737419" cy="215444"/>
                  </a:xfrm>
                  <a:prstGeom prst="rect">
                    <a:avLst/>
                  </a:prstGeom>
                  <a:noFill/>
                </p:spPr>
                <p:txBody>
                  <a:bodyPr wrap="square" lIns="91440" tIns="45720" rIns="91440" bIns="45720">
                    <a:spAutoFit/>
                  </a:bodyPr>
                  <a:lstStyle/>
                  <a:p>
                    <a:pPr algn="ctr"/>
                    <a:r>
                      <a:rPr lang="en-GB" sz="800" dirty="0">
                        <a:ln w="0"/>
                        <a:solidFill>
                          <a:srgbClr val="7030A0"/>
                        </a:solidFill>
                        <a:effectLst>
                          <a:glow rad="63500">
                            <a:schemeClr val="accent3">
                              <a:satMod val="175000"/>
                              <a:alpha val="40000"/>
                            </a:schemeClr>
                          </a:glow>
                        </a:effectLst>
                      </a:rPr>
                      <a:t>GCAG</a:t>
                    </a:r>
                    <a:r>
                      <a:rPr lang="en-GB" sz="800" b="0" cap="none" spc="0" dirty="0">
                        <a:ln w="0"/>
                        <a:solidFill>
                          <a:srgbClr val="7030A0"/>
                        </a:solidFill>
                        <a:effectLst>
                          <a:glow rad="63500">
                            <a:schemeClr val="accent3">
                              <a:satMod val="175000"/>
                              <a:alpha val="40000"/>
                            </a:schemeClr>
                          </a:glow>
                        </a:effectLst>
                      </a:rPr>
                      <a:t>C</a:t>
                    </a:r>
                    <a:r>
                      <a:rPr lang="en-GB" sz="800" dirty="0">
                        <a:ln w="0"/>
                        <a:solidFill>
                          <a:srgbClr val="7030A0"/>
                        </a:solidFill>
                        <a:effectLst>
                          <a:glow rad="63500">
                            <a:schemeClr val="accent3">
                              <a:satMod val="175000"/>
                              <a:alpha val="40000"/>
                            </a:schemeClr>
                          </a:glow>
                        </a:effectLst>
                      </a:rPr>
                      <a:t>AGT</a:t>
                    </a:r>
                    <a:endParaRPr lang="en-GB" sz="800" b="0" cap="none" spc="0" dirty="0">
                      <a:ln w="0"/>
                      <a:solidFill>
                        <a:srgbClr val="D35F25"/>
                      </a:solidFill>
                      <a:effectLst>
                        <a:glow rad="63500">
                          <a:schemeClr val="accent3">
                            <a:satMod val="175000"/>
                            <a:alpha val="40000"/>
                          </a:schemeClr>
                        </a:glow>
                      </a:effectLst>
                    </a:endParaRPr>
                  </a:p>
                </p:txBody>
              </p:sp>
              <p:sp>
                <p:nvSpPr>
                  <p:cNvPr id="1358" name="Rectángulo 1357">
                    <a:extLst>
                      <a:ext uri="{FF2B5EF4-FFF2-40B4-BE49-F238E27FC236}">
                        <a16:creationId xmlns:a16="http://schemas.microsoft.com/office/drawing/2014/main" id="{BC9665D8-E056-AEE4-8F21-BC3C6DEBAC6D}"/>
                      </a:ext>
                    </a:extLst>
                  </p:cNvPr>
                  <p:cNvSpPr/>
                  <p:nvPr/>
                </p:nvSpPr>
                <p:spPr>
                  <a:xfrm>
                    <a:off x="21588910" y="15179162"/>
                    <a:ext cx="467288" cy="111579"/>
                  </a:xfrm>
                  <a:prstGeom prst="rect">
                    <a:avLst/>
                  </a:prstGeom>
                  <a:solidFill>
                    <a:srgbClr val="00B050">
                      <a:alpha val="361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1364" name="Grupo 1363">
              <a:extLst>
                <a:ext uri="{FF2B5EF4-FFF2-40B4-BE49-F238E27FC236}">
                  <a16:creationId xmlns:a16="http://schemas.microsoft.com/office/drawing/2014/main" id="{50871794-F586-4F68-2E9F-7EF7054A82B4}"/>
                </a:ext>
              </a:extLst>
            </p:cNvPr>
            <p:cNvGrpSpPr/>
            <p:nvPr/>
          </p:nvGrpSpPr>
          <p:grpSpPr>
            <a:xfrm>
              <a:off x="6167763" y="15619900"/>
              <a:ext cx="1932532" cy="974890"/>
              <a:chOff x="22289325" y="15959975"/>
              <a:chExt cx="1932532" cy="974890"/>
            </a:xfrm>
          </p:grpSpPr>
          <p:sp>
            <p:nvSpPr>
              <p:cNvPr id="1309" name="Rectángulo 1308">
                <a:extLst>
                  <a:ext uri="{FF2B5EF4-FFF2-40B4-BE49-F238E27FC236}">
                    <a16:creationId xmlns:a16="http://schemas.microsoft.com/office/drawing/2014/main" id="{C3D6F88D-8CB3-C9E7-4936-2D4A7775E2EA}"/>
                  </a:ext>
                </a:extLst>
              </p:cNvPr>
              <p:cNvSpPr/>
              <p:nvPr/>
            </p:nvSpPr>
            <p:spPr>
              <a:xfrm>
                <a:off x="22818948" y="16197201"/>
                <a:ext cx="467288" cy="111579"/>
              </a:xfrm>
              <a:prstGeom prst="rect">
                <a:avLst/>
              </a:prstGeom>
              <a:solidFill>
                <a:srgbClr val="00B050">
                  <a:alpha val="361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63" name="Grupo 1362">
                <a:extLst>
                  <a:ext uri="{FF2B5EF4-FFF2-40B4-BE49-F238E27FC236}">
                    <a16:creationId xmlns:a16="http://schemas.microsoft.com/office/drawing/2014/main" id="{F5F016C5-1899-CF19-DE8B-C588D268AF21}"/>
                  </a:ext>
                </a:extLst>
              </p:cNvPr>
              <p:cNvGrpSpPr/>
              <p:nvPr/>
            </p:nvGrpSpPr>
            <p:grpSpPr>
              <a:xfrm>
                <a:off x="22289325" y="15959975"/>
                <a:ext cx="1932532" cy="974890"/>
                <a:chOff x="22312771" y="15452067"/>
                <a:chExt cx="1932532" cy="974890"/>
              </a:xfrm>
            </p:grpSpPr>
            <p:grpSp>
              <p:nvGrpSpPr>
                <p:cNvPr id="1361" name="Grupo 1360">
                  <a:extLst>
                    <a:ext uri="{FF2B5EF4-FFF2-40B4-BE49-F238E27FC236}">
                      <a16:creationId xmlns:a16="http://schemas.microsoft.com/office/drawing/2014/main" id="{5115AF72-6A70-3E85-E784-89A265CE4325}"/>
                    </a:ext>
                  </a:extLst>
                </p:cNvPr>
                <p:cNvGrpSpPr/>
                <p:nvPr/>
              </p:nvGrpSpPr>
              <p:grpSpPr>
                <a:xfrm>
                  <a:off x="22312771" y="15452067"/>
                  <a:ext cx="1932532" cy="974890"/>
                  <a:chOff x="19432995" y="15002596"/>
                  <a:chExt cx="1932532" cy="1157411"/>
                </a:xfrm>
              </p:grpSpPr>
              <p:grpSp>
                <p:nvGrpSpPr>
                  <p:cNvPr id="1304" name="Grupo 1303">
                    <a:extLst>
                      <a:ext uri="{FF2B5EF4-FFF2-40B4-BE49-F238E27FC236}">
                        <a16:creationId xmlns:a16="http://schemas.microsoft.com/office/drawing/2014/main" id="{EB01F166-924E-E649-19A1-69BBDA9F123E}"/>
                      </a:ext>
                    </a:extLst>
                  </p:cNvPr>
                  <p:cNvGrpSpPr/>
                  <p:nvPr/>
                </p:nvGrpSpPr>
                <p:grpSpPr>
                  <a:xfrm>
                    <a:off x="19432995" y="15002596"/>
                    <a:ext cx="1932532" cy="772467"/>
                    <a:chOff x="5099630" y="27770826"/>
                    <a:chExt cx="1835000" cy="523371"/>
                  </a:xfrm>
                </p:grpSpPr>
                <p:sp>
                  <p:nvSpPr>
                    <p:cNvPr id="1305" name="Rectángulo 1304">
                      <a:extLst>
                        <a:ext uri="{FF2B5EF4-FFF2-40B4-BE49-F238E27FC236}">
                          <a16:creationId xmlns:a16="http://schemas.microsoft.com/office/drawing/2014/main" id="{7F890BD5-4565-99C3-78B6-81EAAC0489CD}"/>
                        </a:ext>
                      </a:extLst>
                    </p:cNvPr>
                    <p:cNvSpPr/>
                    <p:nvPr/>
                  </p:nvSpPr>
                  <p:spPr>
                    <a:xfrm>
                      <a:off x="5226830" y="27770826"/>
                      <a:ext cx="1354512" cy="173299"/>
                    </a:xfrm>
                    <a:prstGeom prst="rect">
                      <a:avLst/>
                    </a:prstGeom>
                    <a:noFill/>
                  </p:spPr>
                  <p:txBody>
                    <a:bodyPr wrap="square" lIns="91440" tIns="45720" rIns="91440" bIns="45720">
                      <a:spAutoFit/>
                    </a:bodyPr>
                    <a:lstStyle/>
                    <a:p>
                      <a:pPr algn="ctr"/>
                      <a:r>
                        <a:rPr lang="en-GB" sz="800" b="0" cap="none" spc="0" dirty="0">
                          <a:ln w="0"/>
                          <a:solidFill>
                            <a:srgbClr val="D35F25"/>
                          </a:solidFill>
                          <a:effectLst/>
                          <a:latin typeface="Franklin Gothic Medium" panose="020B0603020102020204" pitchFamily="34" charset="0"/>
                        </a:rPr>
                        <a:t>AGGTCTGATATTTAAAGGCA</a:t>
                      </a:r>
                    </a:p>
                  </p:txBody>
                </p:sp>
                <p:sp>
                  <p:nvSpPr>
                    <p:cNvPr id="1306" name="Rectángulo 1305">
                      <a:extLst>
                        <a:ext uri="{FF2B5EF4-FFF2-40B4-BE49-F238E27FC236}">
                          <a16:creationId xmlns:a16="http://schemas.microsoft.com/office/drawing/2014/main" id="{F54F0FA1-E0EB-4C9B-89D4-287C71DA04E4}"/>
                        </a:ext>
                      </a:extLst>
                    </p:cNvPr>
                    <p:cNvSpPr/>
                    <p:nvPr/>
                  </p:nvSpPr>
                  <p:spPr>
                    <a:xfrm>
                      <a:off x="5163230" y="27913286"/>
                      <a:ext cx="1354512" cy="173299"/>
                    </a:xfrm>
                    <a:prstGeom prst="rect">
                      <a:avLst/>
                    </a:prstGeom>
                    <a:noFill/>
                  </p:spPr>
                  <p:txBody>
                    <a:bodyPr wrap="square" lIns="91440" tIns="45720" rIns="91440" bIns="45720">
                      <a:spAutoFit/>
                    </a:bodyPr>
                    <a:lstStyle/>
                    <a:p>
                      <a:pPr algn="ctr"/>
                      <a:r>
                        <a:rPr lang="en-GB" sz="800" dirty="0">
                          <a:ln w="0"/>
                          <a:solidFill>
                            <a:srgbClr val="D35F25"/>
                          </a:solidFill>
                          <a:effectLst/>
                          <a:latin typeface="Franklin Gothic Medium" panose="020B0603020102020204" pitchFamily="34" charset="0"/>
                        </a:rPr>
                        <a:t>AG</a:t>
                      </a:r>
                      <a:r>
                        <a:rPr lang="en-GB" sz="800" b="0" cap="none" spc="0" dirty="0">
                          <a:ln w="0"/>
                          <a:solidFill>
                            <a:srgbClr val="D35F25"/>
                          </a:solidFill>
                          <a:effectLst/>
                          <a:latin typeface="Franklin Gothic Medium" panose="020B0603020102020204" pitchFamily="34" charset="0"/>
                        </a:rPr>
                        <a:t>G</a:t>
                      </a:r>
                      <a:r>
                        <a:rPr lang="en-GB" sz="800" dirty="0">
                          <a:ln w="0"/>
                          <a:solidFill>
                            <a:srgbClr val="7030A0"/>
                          </a:solidFill>
                          <a:effectLst/>
                          <a:latin typeface="Franklin Gothic Medium" panose="020B0603020102020204" pitchFamily="34" charset="0"/>
                        </a:rPr>
                        <a:t>GCAG</a:t>
                      </a:r>
                      <a:r>
                        <a:rPr lang="en-GB" sz="800" b="0" cap="none" spc="0" dirty="0">
                          <a:ln w="0"/>
                          <a:solidFill>
                            <a:srgbClr val="7030A0"/>
                          </a:solidFill>
                          <a:effectLst/>
                          <a:latin typeface="Franklin Gothic Medium" panose="020B0603020102020204" pitchFamily="34" charset="0"/>
                        </a:rPr>
                        <a:t>C</a:t>
                      </a:r>
                      <a:r>
                        <a:rPr lang="en-GB" sz="800" dirty="0">
                          <a:ln w="0"/>
                          <a:solidFill>
                            <a:srgbClr val="7030A0"/>
                          </a:solidFill>
                          <a:effectLst/>
                          <a:latin typeface="Franklin Gothic Medium" panose="020B0603020102020204" pitchFamily="34" charset="0"/>
                        </a:rPr>
                        <a:t>AGT</a:t>
                      </a:r>
                      <a:r>
                        <a:rPr lang="en-GB" sz="800" dirty="0">
                          <a:ln w="0"/>
                          <a:solidFill>
                            <a:srgbClr val="D35F25"/>
                          </a:solidFill>
                          <a:effectLst/>
                          <a:latin typeface="Franklin Gothic Medium" panose="020B0603020102020204" pitchFamily="34" charset="0"/>
                        </a:rPr>
                        <a:t>ATT</a:t>
                      </a:r>
                      <a:r>
                        <a:rPr lang="en-GB" sz="800" b="0" cap="none" spc="0" dirty="0">
                          <a:ln w="0"/>
                          <a:solidFill>
                            <a:srgbClr val="D35F25"/>
                          </a:solidFill>
                          <a:effectLst/>
                          <a:latin typeface="Franklin Gothic Medium" panose="020B0603020102020204" pitchFamily="34" charset="0"/>
                        </a:rPr>
                        <a:t>A</a:t>
                      </a:r>
                    </a:p>
                  </p:txBody>
                </p:sp>
                <p:sp>
                  <p:nvSpPr>
                    <p:cNvPr id="1307" name="Rectángulo 1306">
                      <a:extLst>
                        <a:ext uri="{FF2B5EF4-FFF2-40B4-BE49-F238E27FC236}">
                          <a16:creationId xmlns:a16="http://schemas.microsoft.com/office/drawing/2014/main" id="{EA4D7152-E656-1E84-4B0E-2D8BDEC04C5C}"/>
                        </a:ext>
                      </a:extLst>
                    </p:cNvPr>
                    <p:cNvSpPr/>
                    <p:nvPr/>
                  </p:nvSpPr>
                  <p:spPr>
                    <a:xfrm>
                      <a:off x="5580118" y="28032410"/>
                      <a:ext cx="1354512" cy="173299"/>
                    </a:xfrm>
                    <a:prstGeom prst="rect">
                      <a:avLst/>
                    </a:prstGeom>
                    <a:noFill/>
                  </p:spPr>
                  <p:txBody>
                    <a:bodyPr wrap="square" lIns="91440" tIns="45720" rIns="91440" bIns="45720">
                      <a:spAutoFit/>
                    </a:bodyPr>
                    <a:lstStyle/>
                    <a:p>
                      <a:pPr algn="ctr"/>
                      <a:r>
                        <a:rPr lang="en-GB" sz="800" b="0" cap="none" spc="0" dirty="0">
                          <a:ln w="0"/>
                          <a:solidFill>
                            <a:srgbClr val="D35F25"/>
                          </a:solidFill>
                          <a:effectLst/>
                          <a:latin typeface="Franklin Gothic Medium" panose="020B0603020102020204" pitchFamily="34" charset="0"/>
                        </a:rPr>
                        <a:t>TATTTAAAGGCA</a:t>
                      </a:r>
                    </a:p>
                  </p:txBody>
                </p:sp>
                <p:sp>
                  <p:nvSpPr>
                    <p:cNvPr id="1308" name="Rectángulo 1307">
                      <a:extLst>
                        <a:ext uri="{FF2B5EF4-FFF2-40B4-BE49-F238E27FC236}">
                          <a16:creationId xmlns:a16="http://schemas.microsoft.com/office/drawing/2014/main" id="{FC66FFEA-6A4B-8AD5-5B6F-76C9E75580ED}"/>
                        </a:ext>
                      </a:extLst>
                    </p:cNvPr>
                    <p:cNvSpPr/>
                    <p:nvPr/>
                  </p:nvSpPr>
                  <p:spPr>
                    <a:xfrm>
                      <a:off x="5099630" y="28120898"/>
                      <a:ext cx="1354512" cy="173299"/>
                    </a:xfrm>
                    <a:prstGeom prst="rect">
                      <a:avLst/>
                    </a:prstGeom>
                    <a:noFill/>
                  </p:spPr>
                  <p:txBody>
                    <a:bodyPr wrap="square" lIns="91440" tIns="45720" rIns="91440" bIns="45720">
                      <a:spAutoFit/>
                    </a:bodyPr>
                    <a:lstStyle/>
                    <a:p>
                      <a:pPr algn="ctr"/>
                      <a:r>
                        <a:rPr lang="en-GB" sz="800" dirty="0">
                          <a:ln w="0"/>
                          <a:solidFill>
                            <a:srgbClr val="D35F25"/>
                          </a:solidFill>
                          <a:effectLst/>
                          <a:latin typeface="Franklin Gothic Medium" panose="020B0603020102020204" pitchFamily="34" charset="0"/>
                        </a:rPr>
                        <a:t>AGGCAGT</a:t>
                      </a:r>
                      <a:r>
                        <a:rPr lang="en-GB" sz="800" dirty="0">
                          <a:ln w="0"/>
                          <a:solidFill>
                            <a:srgbClr val="7030A0"/>
                          </a:solidFill>
                          <a:effectLst/>
                          <a:latin typeface="Franklin Gothic Medium" panose="020B0603020102020204" pitchFamily="34" charset="0"/>
                        </a:rPr>
                        <a:t>ATTACC</a:t>
                      </a:r>
                      <a:r>
                        <a:rPr lang="en-GB" sz="800" dirty="0">
                          <a:ln w="0"/>
                          <a:solidFill>
                            <a:srgbClr val="D35F25"/>
                          </a:solidFill>
                          <a:effectLst/>
                          <a:latin typeface="Franklin Gothic Medium" panose="020B0603020102020204" pitchFamily="34" charset="0"/>
                        </a:rPr>
                        <a:t>G</a:t>
                      </a:r>
                      <a:endParaRPr lang="en-GB" sz="800" b="0" cap="none" spc="0" dirty="0">
                        <a:ln w="0"/>
                        <a:solidFill>
                          <a:srgbClr val="D35F25"/>
                        </a:solidFill>
                        <a:effectLst/>
                        <a:latin typeface="Franklin Gothic Medium" panose="020B0603020102020204" pitchFamily="34" charset="0"/>
                      </a:endParaRPr>
                    </a:p>
                  </p:txBody>
                </p:sp>
              </p:grpSp>
              <p:grpSp>
                <p:nvGrpSpPr>
                  <p:cNvPr id="1310" name="Grupo 1309">
                    <a:extLst>
                      <a:ext uri="{FF2B5EF4-FFF2-40B4-BE49-F238E27FC236}">
                        <a16:creationId xmlns:a16="http://schemas.microsoft.com/office/drawing/2014/main" id="{FA012C0F-ECD1-45FC-E41B-3B74DBA74E22}"/>
                      </a:ext>
                    </a:extLst>
                  </p:cNvPr>
                  <p:cNvGrpSpPr/>
                  <p:nvPr/>
                </p:nvGrpSpPr>
                <p:grpSpPr>
                  <a:xfrm>
                    <a:off x="19707514" y="15880447"/>
                    <a:ext cx="1272022" cy="279560"/>
                    <a:chOff x="7157131" y="27175283"/>
                    <a:chExt cx="701122" cy="428073"/>
                  </a:xfrm>
                </p:grpSpPr>
                <p:sp>
                  <p:nvSpPr>
                    <p:cNvPr id="1312" name="Rectángulo 1311">
                      <a:extLst>
                        <a:ext uri="{FF2B5EF4-FFF2-40B4-BE49-F238E27FC236}">
                          <a16:creationId xmlns:a16="http://schemas.microsoft.com/office/drawing/2014/main" id="{357A74B1-EF83-F574-1B5E-1FC80EE7494C}"/>
                        </a:ext>
                      </a:extLst>
                    </p:cNvPr>
                    <p:cNvSpPr/>
                    <p:nvPr/>
                  </p:nvSpPr>
                  <p:spPr>
                    <a:xfrm>
                      <a:off x="7452380" y="27175283"/>
                      <a:ext cx="405873" cy="391660"/>
                    </a:xfrm>
                    <a:prstGeom prst="rect">
                      <a:avLst/>
                    </a:prstGeom>
                    <a:noFill/>
                  </p:spPr>
                  <p:txBody>
                    <a:bodyPr wrap="square" lIns="91440" tIns="45720" rIns="91440" bIns="45720">
                      <a:spAutoFit/>
                    </a:bodyPr>
                    <a:lstStyle/>
                    <a:p>
                      <a:pPr algn="ctr"/>
                      <a:r>
                        <a:rPr lang="en-GB" sz="800" dirty="0">
                          <a:ln w="0"/>
                          <a:solidFill>
                            <a:srgbClr val="7030A0"/>
                          </a:solidFill>
                          <a:effectLst/>
                          <a:latin typeface="Franklin Gothic Medium" panose="020B0603020102020204" pitchFamily="34" charset="0"/>
                        </a:rPr>
                        <a:t>GCAG</a:t>
                      </a:r>
                      <a:r>
                        <a:rPr lang="en-GB" sz="800" b="0" cap="none" spc="0" dirty="0">
                          <a:ln w="0"/>
                          <a:solidFill>
                            <a:srgbClr val="7030A0"/>
                          </a:solidFill>
                          <a:effectLst/>
                          <a:latin typeface="Franklin Gothic Medium" panose="020B0603020102020204" pitchFamily="34" charset="0"/>
                        </a:rPr>
                        <a:t>C</a:t>
                      </a:r>
                      <a:r>
                        <a:rPr lang="en-GB" sz="800" dirty="0">
                          <a:ln w="0"/>
                          <a:solidFill>
                            <a:srgbClr val="7030A0"/>
                          </a:solidFill>
                          <a:effectLst/>
                          <a:latin typeface="Franklin Gothic Medium" panose="020B0603020102020204" pitchFamily="34" charset="0"/>
                        </a:rPr>
                        <a:t>AGT</a:t>
                      </a:r>
                      <a:endParaRPr lang="en-GB" sz="800" b="0" cap="none" spc="0" dirty="0">
                        <a:ln w="0"/>
                        <a:solidFill>
                          <a:srgbClr val="D35F25"/>
                        </a:solidFill>
                        <a:effectLst/>
                        <a:latin typeface="Franklin Gothic Medium" panose="020B0603020102020204" pitchFamily="34" charset="0"/>
                      </a:endParaRPr>
                    </a:p>
                  </p:txBody>
                </p:sp>
                <p:sp>
                  <p:nvSpPr>
                    <p:cNvPr id="1313" name="CuadroTexto 1312">
                      <a:extLst>
                        <a:ext uri="{FF2B5EF4-FFF2-40B4-BE49-F238E27FC236}">
                          <a16:creationId xmlns:a16="http://schemas.microsoft.com/office/drawing/2014/main" id="{D2BF47E4-BB6E-D504-E4F6-B427C2594473}"/>
                        </a:ext>
                      </a:extLst>
                    </p:cNvPr>
                    <p:cNvSpPr txBox="1"/>
                    <p:nvPr/>
                  </p:nvSpPr>
                  <p:spPr>
                    <a:xfrm>
                      <a:off x="7157131" y="27239672"/>
                      <a:ext cx="402102" cy="363684"/>
                    </a:xfrm>
                    <a:prstGeom prst="rect">
                      <a:avLst/>
                    </a:prstGeom>
                    <a:noFill/>
                  </p:spPr>
                  <p:txBody>
                    <a:bodyPr wrap="square" rtlCol="0">
                      <a:spAutoFit/>
                    </a:bodyPr>
                    <a:lstStyle/>
                    <a:p>
                      <a:r>
                        <a:rPr lang="en-GB" sz="700" dirty="0">
                          <a:effectLst/>
                          <a:latin typeface="Franklin Gothic Medium" panose="020B0603020102020204" pitchFamily="34" charset="0"/>
                        </a:rPr>
                        <a:t>VIRAL CONTIG</a:t>
                      </a:r>
                    </a:p>
                  </p:txBody>
                </p:sp>
              </p:grpSp>
              <p:sp>
                <p:nvSpPr>
                  <p:cNvPr id="1347" name="Rectángulo 1346">
                    <a:extLst>
                      <a:ext uri="{FF2B5EF4-FFF2-40B4-BE49-F238E27FC236}">
                        <a16:creationId xmlns:a16="http://schemas.microsoft.com/office/drawing/2014/main" id="{0A91A0F4-8EDE-C4C7-D0B5-3C6E0DDB843A}"/>
                      </a:ext>
                    </a:extLst>
                  </p:cNvPr>
                  <p:cNvSpPr/>
                  <p:nvPr/>
                </p:nvSpPr>
                <p:spPr>
                  <a:xfrm>
                    <a:off x="20362443" y="15967012"/>
                    <a:ext cx="467288" cy="111579"/>
                  </a:xfrm>
                  <a:prstGeom prst="rect">
                    <a:avLst/>
                  </a:prstGeom>
                  <a:solidFill>
                    <a:srgbClr val="00B050">
                      <a:alpha val="361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effectLst/>
                      <a:latin typeface="Franklin Gothic Medium" panose="020B0603020102020204" pitchFamily="34" charset="0"/>
                    </a:endParaRPr>
                  </a:p>
                </p:txBody>
              </p:sp>
            </p:grpSp>
            <p:sp>
              <p:nvSpPr>
                <p:cNvPr id="1362" name="Rectángulo 1361">
                  <a:extLst>
                    <a:ext uri="{FF2B5EF4-FFF2-40B4-BE49-F238E27FC236}">
                      <a16:creationId xmlns:a16="http://schemas.microsoft.com/office/drawing/2014/main" id="{EB0DD719-DB76-79C5-1B45-3643A45D52F0}"/>
                    </a:ext>
                  </a:extLst>
                </p:cNvPr>
                <p:cNvSpPr/>
                <p:nvPr/>
              </p:nvSpPr>
              <p:spPr>
                <a:xfrm>
                  <a:off x="23024034" y="15944641"/>
                  <a:ext cx="372215" cy="111889"/>
                </a:xfrm>
                <a:prstGeom prst="rect">
                  <a:avLst/>
                </a:prstGeom>
                <a:solidFill>
                  <a:srgbClr val="00B050">
                    <a:alpha val="3618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cxnSp>
          <p:nvCxnSpPr>
            <p:cNvPr id="1366" name="Conector recto de flecha 1365">
              <a:extLst>
                <a:ext uri="{FF2B5EF4-FFF2-40B4-BE49-F238E27FC236}">
                  <a16:creationId xmlns:a16="http://schemas.microsoft.com/office/drawing/2014/main" id="{EB606EC7-356C-1A17-F3FF-015C6DAB7FBC}"/>
                </a:ext>
              </a:extLst>
            </p:cNvPr>
            <p:cNvCxnSpPr>
              <a:cxnSpLocks/>
            </p:cNvCxnSpPr>
            <p:nvPr/>
          </p:nvCxnSpPr>
          <p:spPr>
            <a:xfrm>
              <a:off x="2720612" y="11937189"/>
              <a:ext cx="851486" cy="9911"/>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69" name="Conector recto de flecha 1368">
              <a:extLst>
                <a:ext uri="{FF2B5EF4-FFF2-40B4-BE49-F238E27FC236}">
                  <a16:creationId xmlns:a16="http://schemas.microsoft.com/office/drawing/2014/main" id="{4DE7B2D4-07B6-E662-B490-59687EF506F7}"/>
                </a:ext>
              </a:extLst>
            </p:cNvPr>
            <p:cNvCxnSpPr>
              <a:cxnSpLocks/>
            </p:cNvCxnSpPr>
            <p:nvPr/>
          </p:nvCxnSpPr>
          <p:spPr>
            <a:xfrm>
              <a:off x="5558283" y="12005446"/>
              <a:ext cx="544855" cy="0"/>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71" name="Conector recto de flecha 1370">
              <a:extLst>
                <a:ext uri="{FF2B5EF4-FFF2-40B4-BE49-F238E27FC236}">
                  <a16:creationId xmlns:a16="http://schemas.microsoft.com/office/drawing/2014/main" id="{5E908013-8E5C-F31D-7E5B-8A791A9A673E}"/>
                </a:ext>
              </a:extLst>
            </p:cNvPr>
            <p:cNvCxnSpPr>
              <a:cxnSpLocks/>
              <a:endCxn id="1327" idx="0"/>
            </p:cNvCxnSpPr>
            <p:nvPr/>
          </p:nvCxnSpPr>
          <p:spPr>
            <a:xfrm>
              <a:off x="7070753" y="12351625"/>
              <a:ext cx="5221" cy="45220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73" name="Conector recto de flecha 1372">
              <a:extLst>
                <a:ext uri="{FF2B5EF4-FFF2-40B4-BE49-F238E27FC236}">
                  <a16:creationId xmlns:a16="http://schemas.microsoft.com/office/drawing/2014/main" id="{9F3BE806-F7A5-9A62-0FCC-C8C352A5D1AC}"/>
                </a:ext>
              </a:extLst>
            </p:cNvPr>
            <p:cNvCxnSpPr>
              <a:cxnSpLocks/>
            </p:cNvCxnSpPr>
            <p:nvPr/>
          </p:nvCxnSpPr>
          <p:spPr>
            <a:xfrm>
              <a:off x="7067506" y="14387829"/>
              <a:ext cx="5221" cy="452204"/>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cxnSp>
          <p:nvCxnSpPr>
            <p:cNvPr id="1374" name="Conector recto de flecha 1373">
              <a:extLst>
                <a:ext uri="{FF2B5EF4-FFF2-40B4-BE49-F238E27FC236}">
                  <a16:creationId xmlns:a16="http://schemas.microsoft.com/office/drawing/2014/main" id="{E42AA2DE-1C27-091D-1D07-DB1C5D503F5E}"/>
                </a:ext>
              </a:extLst>
            </p:cNvPr>
            <p:cNvCxnSpPr>
              <a:cxnSpLocks/>
            </p:cNvCxnSpPr>
            <p:nvPr/>
          </p:nvCxnSpPr>
          <p:spPr>
            <a:xfrm flipH="1" flipV="1">
              <a:off x="5582811" y="15991636"/>
              <a:ext cx="580970" cy="6762"/>
            </a:xfrm>
            <a:prstGeom prst="straightConnector1">
              <a:avLst/>
            </a:prstGeom>
            <a:ln w="38100">
              <a:solidFill>
                <a:schemeClr val="tx1">
                  <a:lumMod val="65000"/>
                  <a:lumOff val="35000"/>
                </a:schemeClr>
              </a:solidFill>
              <a:tailEnd type="triangle"/>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grpSp>
          <p:nvGrpSpPr>
            <p:cNvPr id="79" name="Grupo 78">
              <a:extLst>
                <a:ext uri="{FF2B5EF4-FFF2-40B4-BE49-F238E27FC236}">
                  <a16:creationId xmlns:a16="http://schemas.microsoft.com/office/drawing/2014/main" id="{AFF93D02-03DB-F8AD-A56C-6840E08C110A}"/>
                </a:ext>
              </a:extLst>
            </p:cNvPr>
            <p:cNvGrpSpPr/>
            <p:nvPr/>
          </p:nvGrpSpPr>
          <p:grpSpPr>
            <a:xfrm>
              <a:off x="3995760" y="11593310"/>
              <a:ext cx="1285605" cy="1165927"/>
              <a:chOff x="3863489" y="11566292"/>
              <a:chExt cx="1285605" cy="1165927"/>
            </a:xfrm>
          </p:grpSpPr>
          <p:grpSp>
            <p:nvGrpSpPr>
              <p:cNvPr id="78" name="Grupo 77">
                <a:extLst>
                  <a:ext uri="{FF2B5EF4-FFF2-40B4-BE49-F238E27FC236}">
                    <a16:creationId xmlns:a16="http://schemas.microsoft.com/office/drawing/2014/main" id="{9F390944-4610-FD8F-0F34-3AF6FBDEC56B}"/>
                  </a:ext>
                </a:extLst>
              </p:cNvPr>
              <p:cNvGrpSpPr/>
              <p:nvPr/>
            </p:nvGrpSpPr>
            <p:grpSpPr>
              <a:xfrm rot="2326155">
                <a:off x="3863489" y="11566292"/>
                <a:ext cx="1004877" cy="738605"/>
                <a:chOff x="3893423" y="11476126"/>
                <a:chExt cx="1004877" cy="738605"/>
              </a:xfrm>
            </p:grpSpPr>
            <p:grpSp>
              <p:nvGrpSpPr>
                <p:cNvPr id="75" name="Grupo 74">
                  <a:extLst>
                    <a:ext uri="{FF2B5EF4-FFF2-40B4-BE49-F238E27FC236}">
                      <a16:creationId xmlns:a16="http://schemas.microsoft.com/office/drawing/2014/main" id="{16F610D1-EB80-A56F-F9A8-EA3027E8F848}"/>
                    </a:ext>
                  </a:extLst>
                </p:cNvPr>
                <p:cNvGrpSpPr/>
                <p:nvPr/>
              </p:nvGrpSpPr>
              <p:grpSpPr>
                <a:xfrm rot="20190662">
                  <a:off x="3893423" y="11476126"/>
                  <a:ext cx="935736" cy="738605"/>
                  <a:chOff x="3593102" y="13311323"/>
                  <a:chExt cx="1901427" cy="1500855"/>
                </a:xfrm>
              </p:grpSpPr>
              <p:sp>
                <p:nvSpPr>
                  <p:cNvPr id="8" name="Forma libre 7">
                    <a:extLst>
                      <a:ext uri="{FF2B5EF4-FFF2-40B4-BE49-F238E27FC236}">
                        <a16:creationId xmlns:a16="http://schemas.microsoft.com/office/drawing/2014/main" id="{73609B0F-F703-CBCC-E07E-0563860F760F}"/>
                      </a:ext>
                    </a:extLst>
                  </p:cNvPr>
                  <p:cNvSpPr/>
                  <p:nvPr/>
                </p:nvSpPr>
                <p:spPr>
                  <a:xfrm>
                    <a:off x="4605051" y="14052014"/>
                    <a:ext cx="594910" cy="760164"/>
                  </a:xfrm>
                  <a:custGeom>
                    <a:avLst/>
                    <a:gdLst>
                      <a:gd name="connsiteX0" fmla="*/ 0 w 594910"/>
                      <a:gd name="connsiteY0" fmla="*/ 760164 h 760164"/>
                      <a:gd name="connsiteX1" fmla="*/ 154236 w 594910"/>
                      <a:gd name="connsiteY1" fmla="*/ 490251 h 760164"/>
                      <a:gd name="connsiteX2" fmla="*/ 258896 w 594910"/>
                      <a:gd name="connsiteY2" fmla="*/ 231355 h 760164"/>
                      <a:gd name="connsiteX3" fmla="*/ 319489 w 594910"/>
                      <a:gd name="connsiteY3" fmla="*/ 82627 h 760164"/>
                      <a:gd name="connsiteX4" fmla="*/ 462708 w 594910"/>
                      <a:gd name="connsiteY4" fmla="*/ 16526 h 760164"/>
                      <a:gd name="connsiteX5" fmla="*/ 594910 w 594910"/>
                      <a:gd name="connsiteY5" fmla="*/ 0 h 760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4910" h="760164">
                        <a:moveTo>
                          <a:pt x="0" y="760164"/>
                        </a:moveTo>
                        <a:cubicBezTo>
                          <a:pt x="55543" y="669275"/>
                          <a:pt x="111087" y="578386"/>
                          <a:pt x="154236" y="490251"/>
                        </a:cubicBezTo>
                        <a:cubicBezTo>
                          <a:pt x="197385" y="402116"/>
                          <a:pt x="231354" y="299292"/>
                          <a:pt x="258896" y="231355"/>
                        </a:cubicBezTo>
                        <a:cubicBezTo>
                          <a:pt x="286438" y="163418"/>
                          <a:pt x="285520" y="118432"/>
                          <a:pt x="319489" y="82627"/>
                        </a:cubicBezTo>
                        <a:cubicBezTo>
                          <a:pt x="353458" y="46822"/>
                          <a:pt x="416805" y="30297"/>
                          <a:pt x="462708" y="16526"/>
                        </a:cubicBezTo>
                        <a:cubicBezTo>
                          <a:pt x="508612" y="2755"/>
                          <a:pt x="551761" y="1377"/>
                          <a:pt x="594910" y="0"/>
                        </a:cubicBez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1" name="Conector recto 10">
                    <a:extLst>
                      <a:ext uri="{FF2B5EF4-FFF2-40B4-BE49-F238E27FC236}">
                        <a16:creationId xmlns:a16="http://schemas.microsoft.com/office/drawing/2014/main" id="{0C667A12-F456-61E4-2852-AB0C139834C4}"/>
                      </a:ext>
                    </a:extLst>
                  </p:cNvPr>
                  <p:cNvCxnSpPr/>
                  <p:nvPr/>
                </p:nvCxnSpPr>
                <p:spPr>
                  <a:xfrm flipH="1">
                    <a:off x="3742166" y="13321197"/>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Conector recto 11">
                    <a:extLst>
                      <a:ext uri="{FF2B5EF4-FFF2-40B4-BE49-F238E27FC236}">
                        <a16:creationId xmlns:a16="http://schemas.microsoft.com/office/drawing/2014/main" id="{407B023C-C8CE-7D24-D38B-B96A9D1E86A5}"/>
                      </a:ext>
                    </a:extLst>
                  </p:cNvPr>
                  <p:cNvCxnSpPr/>
                  <p:nvPr/>
                </p:nvCxnSpPr>
                <p:spPr>
                  <a:xfrm flipH="1">
                    <a:off x="3780045" y="13336682"/>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Conector recto 12">
                    <a:extLst>
                      <a:ext uri="{FF2B5EF4-FFF2-40B4-BE49-F238E27FC236}">
                        <a16:creationId xmlns:a16="http://schemas.microsoft.com/office/drawing/2014/main" id="{67C61E67-A936-8EB5-28AA-F688B4C11609}"/>
                      </a:ext>
                    </a:extLst>
                  </p:cNvPr>
                  <p:cNvCxnSpPr/>
                  <p:nvPr/>
                </p:nvCxnSpPr>
                <p:spPr>
                  <a:xfrm flipH="1">
                    <a:off x="3806910" y="13368176"/>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Conector recto 13">
                    <a:extLst>
                      <a:ext uri="{FF2B5EF4-FFF2-40B4-BE49-F238E27FC236}">
                        <a16:creationId xmlns:a16="http://schemas.microsoft.com/office/drawing/2014/main" id="{FC7752E7-2C83-3762-0960-C007CC4C8EB9}"/>
                      </a:ext>
                    </a:extLst>
                  </p:cNvPr>
                  <p:cNvCxnSpPr/>
                  <p:nvPr/>
                </p:nvCxnSpPr>
                <p:spPr>
                  <a:xfrm flipH="1">
                    <a:off x="3837882" y="13376820"/>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6BF96384-0E70-DCE5-3BD8-A18C822F0148}"/>
                      </a:ext>
                    </a:extLst>
                  </p:cNvPr>
                  <p:cNvCxnSpPr/>
                  <p:nvPr/>
                </p:nvCxnSpPr>
                <p:spPr>
                  <a:xfrm flipH="1">
                    <a:off x="4120923" y="13556335"/>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BCB53B7B-FD84-4AA2-B35F-24B542C8F858}"/>
                      </a:ext>
                    </a:extLst>
                  </p:cNvPr>
                  <p:cNvCxnSpPr>
                    <a:cxnSpLocks/>
                    <a:stCxn id="3" idx="0"/>
                  </p:cNvCxnSpPr>
                  <p:nvPr/>
                </p:nvCxnSpPr>
                <p:spPr>
                  <a:xfrm flipH="1">
                    <a:off x="3668306" y="13470147"/>
                    <a:ext cx="105751" cy="182509"/>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C2225614-B3BD-8135-488D-C9DBE7EBBD21}"/>
                      </a:ext>
                    </a:extLst>
                  </p:cNvPr>
                  <p:cNvCxnSpPr/>
                  <p:nvPr/>
                </p:nvCxnSpPr>
                <p:spPr>
                  <a:xfrm flipH="1">
                    <a:off x="3852828" y="13408946"/>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6F3AEFE2-1EC0-9875-7B66-1A1D0AD4FD29}"/>
                      </a:ext>
                    </a:extLst>
                  </p:cNvPr>
                  <p:cNvCxnSpPr/>
                  <p:nvPr/>
                </p:nvCxnSpPr>
                <p:spPr>
                  <a:xfrm flipH="1">
                    <a:off x="3890707" y="13424431"/>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Conector recto 18">
                    <a:extLst>
                      <a:ext uri="{FF2B5EF4-FFF2-40B4-BE49-F238E27FC236}">
                        <a16:creationId xmlns:a16="http://schemas.microsoft.com/office/drawing/2014/main" id="{E272320C-95B1-B44C-1D8B-476705D9377E}"/>
                      </a:ext>
                    </a:extLst>
                  </p:cNvPr>
                  <p:cNvCxnSpPr/>
                  <p:nvPr/>
                </p:nvCxnSpPr>
                <p:spPr>
                  <a:xfrm flipH="1">
                    <a:off x="3917572" y="13455925"/>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F9D9DD41-1C5E-FF5B-C077-DD8B756548CB}"/>
                      </a:ext>
                    </a:extLst>
                  </p:cNvPr>
                  <p:cNvCxnSpPr/>
                  <p:nvPr/>
                </p:nvCxnSpPr>
                <p:spPr>
                  <a:xfrm flipH="1">
                    <a:off x="3948544" y="13464569"/>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8E387054-71AD-B146-601F-5CDA1E3D2448}"/>
                      </a:ext>
                    </a:extLst>
                  </p:cNvPr>
                  <p:cNvCxnSpPr/>
                  <p:nvPr/>
                </p:nvCxnSpPr>
                <p:spPr>
                  <a:xfrm flipH="1">
                    <a:off x="4490490" y="13377452"/>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Conector recto 21">
                    <a:extLst>
                      <a:ext uri="{FF2B5EF4-FFF2-40B4-BE49-F238E27FC236}">
                        <a16:creationId xmlns:a16="http://schemas.microsoft.com/office/drawing/2014/main" id="{FCAF8061-7C57-42A4-1E67-DE198AAB8016}"/>
                      </a:ext>
                    </a:extLst>
                  </p:cNvPr>
                  <p:cNvCxnSpPr/>
                  <p:nvPr/>
                </p:nvCxnSpPr>
                <p:spPr>
                  <a:xfrm flipH="1">
                    <a:off x="4528369" y="13392937"/>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Conector recto 22">
                    <a:extLst>
                      <a:ext uri="{FF2B5EF4-FFF2-40B4-BE49-F238E27FC236}">
                        <a16:creationId xmlns:a16="http://schemas.microsoft.com/office/drawing/2014/main" id="{8BB33DEF-80CE-EAA1-BDD3-CF93292B558F}"/>
                      </a:ext>
                    </a:extLst>
                  </p:cNvPr>
                  <p:cNvCxnSpPr/>
                  <p:nvPr/>
                </p:nvCxnSpPr>
                <p:spPr>
                  <a:xfrm flipH="1">
                    <a:off x="4555234" y="13424431"/>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346BFD36-FAF7-6A81-CCDE-3F01D48746B7}"/>
                      </a:ext>
                    </a:extLst>
                  </p:cNvPr>
                  <p:cNvCxnSpPr/>
                  <p:nvPr/>
                </p:nvCxnSpPr>
                <p:spPr>
                  <a:xfrm flipH="1">
                    <a:off x="4586206" y="13433075"/>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91F96BEF-24CD-0FF2-C6D9-6388AC30C035}"/>
                      </a:ext>
                    </a:extLst>
                  </p:cNvPr>
                  <p:cNvCxnSpPr/>
                  <p:nvPr/>
                </p:nvCxnSpPr>
                <p:spPr>
                  <a:xfrm flipH="1">
                    <a:off x="4601152" y="13465201"/>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2C51B55C-700E-539F-3497-0016066D393F}"/>
                      </a:ext>
                    </a:extLst>
                  </p:cNvPr>
                  <p:cNvCxnSpPr/>
                  <p:nvPr/>
                </p:nvCxnSpPr>
                <p:spPr>
                  <a:xfrm flipH="1">
                    <a:off x="4639031" y="13480686"/>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1E71FD80-584E-558E-28BA-E1CB32D96602}"/>
                      </a:ext>
                    </a:extLst>
                  </p:cNvPr>
                  <p:cNvCxnSpPr/>
                  <p:nvPr/>
                </p:nvCxnSpPr>
                <p:spPr>
                  <a:xfrm flipH="1">
                    <a:off x="4665896" y="13512180"/>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677E1102-5C4C-C7E5-91A7-78321313E573}"/>
                      </a:ext>
                    </a:extLst>
                  </p:cNvPr>
                  <p:cNvCxnSpPr/>
                  <p:nvPr/>
                </p:nvCxnSpPr>
                <p:spPr>
                  <a:xfrm flipH="1">
                    <a:off x="4696868" y="13520824"/>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1E8CDCDE-1CC6-E9A2-8ECF-272081AB065F}"/>
                      </a:ext>
                    </a:extLst>
                  </p:cNvPr>
                  <p:cNvCxnSpPr/>
                  <p:nvPr/>
                </p:nvCxnSpPr>
                <p:spPr>
                  <a:xfrm flipH="1">
                    <a:off x="4717575" y="13576618"/>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CDC62FB2-4070-36AF-7009-4CFADED365E4}"/>
                      </a:ext>
                    </a:extLst>
                  </p:cNvPr>
                  <p:cNvCxnSpPr/>
                  <p:nvPr/>
                </p:nvCxnSpPr>
                <p:spPr>
                  <a:xfrm flipH="1">
                    <a:off x="4755454" y="13592103"/>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F7545D19-D2AD-52CE-EF20-86F601554708}"/>
                      </a:ext>
                    </a:extLst>
                  </p:cNvPr>
                  <p:cNvCxnSpPr/>
                  <p:nvPr/>
                </p:nvCxnSpPr>
                <p:spPr>
                  <a:xfrm flipH="1">
                    <a:off x="4782319" y="13623597"/>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5A539DA-89CD-9AE4-78CF-1BECDF550BB1}"/>
                      </a:ext>
                    </a:extLst>
                  </p:cNvPr>
                  <p:cNvCxnSpPr/>
                  <p:nvPr/>
                </p:nvCxnSpPr>
                <p:spPr>
                  <a:xfrm flipH="1">
                    <a:off x="4813291" y="13632241"/>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93FFA45F-2EA3-641B-7F8B-AC83D3E4D7BC}"/>
                      </a:ext>
                    </a:extLst>
                  </p:cNvPr>
                  <p:cNvCxnSpPr/>
                  <p:nvPr/>
                </p:nvCxnSpPr>
                <p:spPr>
                  <a:xfrm flipH="1">
                    <a:off x="4828237" y="13664367"/>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30625B6F-2DBA-84D4-B05D-FFE421587FE6}"/>
                      </a:ext>
                    </a:extLst>
                  </p:cNvPr>
                  <p:cNvCxnSpPr/>
                  <p:nvPr/>
                </p:nvCxnSpPr>
                <p:spPr>
                  <a:xfrm flipH="1">
                    <a:off x="4866116" y="13679852"/>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Conector recto 34">
                    <a:extLst>
                      <a:ext uri="{FF2B5EF4-FFF2-40B4-BE49-F238E27FC236}">
                        <a16:creationId xmlns:a16="http://schemas.microsoft.com/office/drawing/2014/main" id="{3C8AA23B-E239-4A2A-EB44-E055AE61247D}"/>
                      </a:ext>
                    </a:extLst>
                  </p:cNvPr>
                  <p:cNvCxnSpPr/>
                  <p:nvPr/>
                </p:nvCxnSpPr>
                <p:spPr>
                  <a:xfrm flipH="1">
                    <a:off x="4892981" y="13711346"/>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Conector recto 35">
                    <a:extLst>
                      <a:ext uri="{FF2B5EF4-FFF2-40B4-BE49-F238E27FC236}">
                        <a16:creationId xmlns:a16="http://schemas.microsoft.com/office/drawing/2014/main" id="{2AD68A45-60EF-9A45-D590-79359D23A6FA}"/>
                      </a:ext>
                    </a:extLst>
                  </p:cNvPr>
                  <p:cNvCxnSpPr/>
                  <p:nvPr/>
                </p:nvCxnSpPr>
                <p:spPr>
                  <a:xfrm flipH="1">
                    <a:off x="4923953" y="13719990"/>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DAAE32B5-FF36-D204-4F82-38AC6EB83313}"/>
                      </a:ext>
                    </a:extLst>
                  </p:cNvPr>
                  <p:cNvCxnSpPr/>
                  <p:nvPr/>
                </p:nvCxnSpPr>
                <p:spPr>
                  <a:xfrm flipH="1">
                    <a:off x="3986949" y="13493672"/>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Conector recto 37">
                    <a:extLst>
                      <a:ext uri="{FF2B5EF4-FFF2-40B4-BE49-F238E27FC236}">
                        <a16:creationId xmlns:a16="http://schemas.microsoft.com/office/drawing/2014/main" id="{A4F78DBE-25DB-BAC1-52DC-104BE4A8792E}"/>
                      </a:ext>
                    </a:extLst>
                  </p:cNvPr>
                  <p:cNvCxnSpPr/>
                  <p:nvPr/>
                </p:nvCxnSpPr>
                <p:spPr>
                  <a:xfrm flipH="1">
                    <a:off x="4024828" y="13509157"/>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8C6A6818-FDE7-5944-F0A3-C9FBC49BBC00}"/>
                      </a:ext>
                    </a:extLst>
                  </p:cNvPr>
                  <p:cNvCxnSpPr/>
                  <p:nvPr/>
                </p:nvCxnSpPr>
                <p:spPr>
                  <a:xfrm flipH="1">
                    <a:off x="4051693" y="13540651"/>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Conector recto 39">
                    <a:extLst>
                      <a:ext uri="{FF2B5EF4-FFF2-40B4-BE49-F238E27FC236}">
                        <a16:creationId xmlns:a16="http://schemas.microsoft.com/office/drawing/2014/main" id="{FCD1E4E5-BA31-65B9-0891-35FE66FDE286}"/>
                      </a:ext>
                    </a:extLst>
                  </p:cNvPr>
                  <p:cNvCxnSpPr/>
                  <p:nvPr/>
                </p:nvCxnSpPr>
                <p:spPr>
                  <a:xfrm flipH="1">
                    <a:off x="4082665" y="13549295"/>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Conector recto 40">
                    <a:extLst>
                      <a:ext uri="{FF2B5EF4-FFF2-40B4-BE49-F238E27FC236}">
                        <a16:creationId xmlns:a16="http://schemas.microsoft.com/office/drawing/2014/main" id="{8275ACDC-856D-28A0-607D-BAD88CE81A49}"/>
                      </a:ext>
                    </a:extLst>
                  </p:cNvPr>
                  <p:cNvCxnSpPr/>
                  <p:nvPr/>
                </p:nvCxnSpPr>
                <p:spPr>
                  <a:xfrm flipH="1">
                    <a:off x="4333714" y="13414258"/>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A03FCE1F-08B4-0D5B-2F59-73BF8A95DA8A}"/>
                      </a:ext>
                    </a:extLst>
                  </p:cNvPr>
                  <p:cNvCxnSpPr/>
                  <p:nvPr/>
                </p:nvCxnSpPr>
                <p:spPr>
                  <a:xfrm flipH="1">
                    <a:off x="4376167" y="13373826"/>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3" name="Conector recto 42">
                    <a:extLst>
                      <a:ext uri="{FF2B5EF4-FFF2-40B4-BE49-F238E27FC236}">
                        <a16:creationId xmlns:a16="http://schemas.microsoft.com/office/drawing/2014/main" id="{56DF0A57-EB2D-C7B1-22AF-13D1ED529FA2}"/>
                      </a:ext>
                    </a:extLst>
                  </p:cNvPr>
                  <p:cNvCxnSpPr/>
                  <p:nvPr/>
                </p:nvCxnSpPr>
                <p:spPr>
                  <a:xfrm flipH="1">
                    <a:off x="4413054" y="13378193"/>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Conector recto 43">
                    <a:extLst>
                      <a:ext uri="{FF2B5EF4-FFF2-40B4-BE49-F238E27FC236}">
                        <a16:creationId xmlns:a16="http://schemas.microsoft.com/office/drawing/2014/main" id="{444849EF-160F-BDDD-63B6-5ADF5294E51F}"/>
                      </a:ext>
                    </a:extLst>
                  </p:cNvPr>
                  <p:cNvCxnSpPr/>
                  <p:nvPr/>
                </p:nvCxnSpPr>
                <p:spPr>
                  <a:xfrm flipH="1">
                    <a:off x="4461164" y="13358225"/>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A3C2E601-2604-84C0-3C65-B6C3E9B27CB2}"/>
                      </a:ext>
                    </a:extLst>
                  </p:cNvPr>
                  <p:cNvCxnSpPr/>
                  <p:nvPr/>
                </p:nvCxnSpPr>
                <p:spPr>
                  <a:xfrm flipH="1">
                    <a:off x="4255328" y="13463655"/>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6" name="Conector recto 45">
                    <a:extLst>
                      <a:ext uri="{FF2B5EF4-FFF2-40B4-BE49-F238E27FC236}">
                        <a16:creationId xmlns:a16="http://schemas.microsoft.com/office/drawing/2014/main" id="{882586B5-1603-227F-9147-BD6059BDC446}"/>
                      </a:ext>
                    </a:extLst>
                  </p:cNvPr>
                  <p:cNvCxnSpPr/>
                  <p:nvPr/>
                </p:nvCxnSpPr>
                <p:spPr>
                  <a:xfrm flipH="1">
                    <a:off x="4297781" y="13423223"/>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a:extLst>
                      <a:ext uri="{FF2B5EF4-FFF2-40B4-BE49-F238E27FC236}">
                        <a16:creationId xmlns:a16="http://schemas.microsoft.com/office/drawing/2014/main" id="{633533A2-F774-56C0-6853-637A87DE9106}"/>
                      </a:ext>
                    </a:extLst>
                  </p:cNvPr>
                  <p:cNvCxnSpPr/>
                  <p:nvPr/>
                </p:nvCxnSpPr>
                <p:spPr>
                  <a:xfrm flipH="1">
                    <a:off x="4166848" y="13529779"/>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8" name="Conector recto 47">
                    <a:extLst>
                      <a:ext uri="{FF2B5EF4-FFF2-40B4-BE49-F238E27FC236}">
                        <a16:creationId xmlns:a16="http://schemas.microsoft.com/office/drawing/2014/main" id="{221176A2-8253-993E-B2E5-273F8E0D1750}"/>
                      </a:ext>
                    </a:extLst>
                  </p:cNvPr>
                  <p:cNvCxnSpPr/>
                  <p:nvPr/>
                </p:nvCxnSpPr>
                <p:spPr>
                  <a:xfrm flipH="1">
                    <a:off x="4209301" y="13489347"/>
                    <a:ext cx="117569" cy="36501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Conector recto 49">
                    <a:extLst>
                      <a:ext uri="{FF2B5EF4-FFF2-40B4-BE49-F238E27FC236}">
                        <a16:creationId xmlns:a16="http://schemas.microsoft.com/office/drawing/2014/main" id="{274BC50D-4328-92C7-B6A1-AD01BF728408}"/>
                      </a:ext>
                    </a:extLst>
                  </p:cNvPr>
                  <p:cNvCxnSpPr>
                    <a:cxnSpLocks/>
                    <a:endCxn id="3" idx="0"/>
                  </p:cNvCxnSpPr>
                  <p:nvPr/>
                </p:nvCxnSpPr>
                <p:spPr>
                  <a:xfrm flipH="1">
                    <a:off x="3774057" y="13311323"/>
                    <a:ext cx="4430" cy="158824"/>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3" name="Conector recto 52">
                    <a:extLst>
                      <a:ext uri="{FF2B5EF4-FFF2-40B4-BE49-F238E27FC236}">
                        <a16:creationId xmlns:a16="http://schemas.microsoft.com/office/drawing/2014/main" id="{E201F0A5-7782-401E-E569-8115B99FB1D5}"/>
                      </a:ext>
                    </a:extLst>
                  </p:cNvPr>
                  <p:cNvCxnSpPr>
                    <a:cxnSpLocks/>
                  </p:cNvCxnSpPr>
                  <p:nvPr/>
                </p:nvCxnSpPr>
                <p:spPr>
                  <a:xfrm>
                    <a:off x="3717452" y="13311323"/>
                    <a:ext cx="46458" cy="158824"/>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Conector recto 54">
                    <a:extLst>
                      <a:ext uri="{FF2B5EF4-FFF2-40B4-BE49-F238E27FC236}">
                        <a16:creationId xmlns:a16="http://schemas.microsoft.com/office/drawing/2014/main" id="{85CFFB4E-F7E5-1E89-62DF-1BB7AC3C9C23}"/>
                      </a:ext>
                    </a:extLst>
                  </p:cNvPr>
                  <p:cNvCxnSpPr>
                    <a:cxnSpLocks/>
                  </p:cNvCxnSpPr>
                  <p:nvPr/>
                </p:nvCxnSpPr>
                <p:spPr>
                  <a:xfrm>
                    <a:off x="3663722" y="13356716"/>
                    <a:ext cx="94972" cy="115185"/>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Conector recto 58">
                    <a:extLst>
                      <a:ext uri="{FF2B5EF4-FFF2-40B4-BE49-F238E27FC236}">
                        <a16:creationId xmlns:a16="http://schemas.microsoft.com/office/drawing/2014/main" id="{BCB5C74F-4BB1-486A-A1F0-3BAF01B8BA27}"/>
                      </a:ext>
                    </a:extLst>
                  </p:cNvPr>
                  <p:cNvCxnSpPr>
                    <a:cxnSpLocks/>
                    <a:endCxn id="3" idx="0"/>
                  </p:cNvCxnSpPr>
                  <p:nvPr/>
                </p:nvCxnSpPr>
                <p:spPr>
                  <a:xfrm>
                    <a:off x="3609518" y="13397486"/>
                    <a:ext cx="164539" cy="72661"/>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B6C444AE-6C76-5BB6-BD5C-909D20C121D4}"/>
                      </a:ext>
                    </a:extLst>
                  </p:cNvPr>
                  <p:cNvCxnSpPr>
                    <a:cxnSpLocks/>
                  </p:cNvCxnSpPr>
                  <p:nvPr/>
                </p:nvCxnSpPr>
                <p:spPr>
                  <a:xfrm>
                    <a:off x="3593102" y="13454753"/>
                    <a:ext cx="172056" cy="15394"/>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C24CF8AB-E74E-3552-B20B-45E0097B76ED}"/>
                      </a:ext>
                    </a:extLst>
                  </p:cNvPr>
                  <p:cNvCxnSpPr>
                    <a:cxnSpLocks/>
                  </p:cNvCxnSpPr>
                  <p:nvPr/>
                </p:nvCxnSpPr>
                <p:spPr>
                  <a:xfrm flipV="1">
                    <a:off x="3598454" y="13497397"/>
                    <a:ext cx="158517" cy="38477"/>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Conector recto 71">
                    <a:extLst>
                      <a:ext uri="{FF2B5EF4-FFF2-40B4-BE49-F238E27FC236}">
                        <a16:creationId xmlns:a16="http://schemas.microsoft.com/office/drawing/2014/main" id="{CAE2E64C-63F5-5010-79E6-3D3FD70B513B}"/>
                      </a:ext>
                    </a:extLst>
                  </p:cNvPr>
                  <p:cNvCxnSpPr>
                    <a:cxnSpLocks/>
                    <a:endCxn id="3" idx="0"/>
                  </p:cNvCxnSpPr>
                  <p:nvPr/>
                </p:nvCxnSpPr>
                <p:spPr>
                  <a:xfrm flipV="1">
                    <a:off x="3626195" y="13470147"/>
                    <a:ext cx="147862" cy="133558"/>
                  </a:xfrm>
                  <a:prstGeom prst="line">
                    <a:avLst/>
                  </a:prstGeom>
                  <a:ln w="127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 name="Forma libre 2">
                    <a:extLst>
                      <a:ext uri="{FF2B5EF4-FFF2-40B4-BE49-F238E27FC236}">
                        <a16:creationId xmlns:a16="http://schemas.microsoft.com/office/drawing/2014/main" id="{4F365933-4DC0-FC88-E80D-4F295D99E005}"/>
                      </a:ext>
                    </a:extLst>
                  </p:cNvPr>
                  <p:cNvSpPr/>
                  <p:nvPr/>
                </p:nvSpPr>
                <p:spPr>
                  <a:xfrm>
                    <a:off x="3774057" y="13470147"/>
                    <a:ext cx="1453551" cy="547778"/>
                  </a:xfrm>
                  <a:custGeom>
                    <a:avLst/>
                    <a:gdLst>
                      <a:gd name="connsiteX0" fmla="*/ 0 w 1453551"/>
                      <a:gd name="connsiteY0" fmla="*/ 0 h 547778"/>
                      <a:gd name="connsiteX1" fmla="*/ 125083 w 1453551"/>
                      <a:gd name="connsiteY1" fmla="*/ 73325 h 547778"/>
                      <a:gd name="connsiteX2" fmla="*/ 211347 w 1453551"/>
                      <a:gd name="connsiteY2" fmla="*/ 155276 h 547778"/>
                      <a:gd name="connsiteX3" fmla="*/ 314864 w 1453551"/>
                      <a:gd name="connsiteY3" fmla="*/ 237227 h 547778"/>
                      <a:gd name="connsiteX4" fmla="*/ 357996 w 1453551"/>
                      <a:gd name="connsiteY4" fmla="*/ 254479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314864 w 1453551"/>
                      <a:gd name="connsiteY3" fmla="*/ 237227 h 547778"/>
                      <a:gd name="connsiteX4" fmla="*/ 357996 w 1453551"/>
                      <a:gd name="connsiteY4" fmla="*/ 254479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314864 w 1453551"/>
                      <a:gd name="connsiteY3" fmla="*/ 237227 h 547778"/>
                      <a:gd name="connsiteX4" fmla="*/ 357996 w 1453551"/>
                      <a:gd name="connsiteY4" fmla="*/ 254479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314864 w 1453551"/>
                      <a:gd name="connsiteY3" fmla="*/ 237227 h 547778"/>
                      <a:gd name="connsiteX4" fmla="*/ 357996 w 1453551"/>
                      <a:gd name="connsiteY4" fmla="*/ 254479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314864 w 1453551"/>
                      <a:gd name="connsiteY3" fmla="*/ 237227 h 547778"/>
                      <a:gd name="connsiteX4" fmla="*/ 357996 w 1453551"/>
                      <a:gd name="connsiteY4" fmla="*/ 254479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57996 w 1453551"/>
                      <a:gd name="connsiteY4" fmla="*/ 254479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94942 w 1453551"/>
                      <a:gd name="connsiteY4" fmla="*/ 259098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81486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793630 w 1453551"/>
                      <a:gd name="connsiteY8" fmla="*/ 99204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784393 w 1453551"/>
                      <a:gd name="connsiteY8" fmla="*/ 89967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784393 w 1453551"/>
                      <a:gd name="connsiteY8" fmla="*/ 89967 h 547778"/>
                      <a:gd name="connsiteX9" fmla="*/ 892834 w 1453551"/>
                      <a:gd name="connsiteY9" fmla="*/ 133710 h 547778"/>
                      <a:gd name="connsiteX10" fmla="*/ 1013603 w 1453551"/>
                      <a:gd name="connsiteY10" fmla="*/ 258793 h 547778"/>
                      <a:gd name="connsiteX11" fmla="*/ 1086928 w 1453551"/>
                      <a:gd name="connsiteY11" fmla="*/ 353683 h 547778"/>
                      <a:gd name="connsiteX12" fmla="*/ 1181818 w 1453551"/>
                      <a:gd name="connsiteY12" fmla="*/ 448574 h 547778"/>
                      <a:gd name="connsiteX13" fmla="*/ 1272396 w 1453551"/>
                      <a:gd name="connsiteY13" fmla="*/ 521898 h 547778"/>
                      <a:gd name="connsiteX14" fmla="*/ 1453551 w 1453551"/>
                      <a:gd name="connsiteY14" fmla="*/ 547778 h 547778"/>
                      <a:gd name="connsiteX15" fmla="*/ 1453551 w 1453551"/>
                      <a:gd name="connsiteY15"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892834 w 1453551"/>
                      <a:gd name="connsiteY8" fmla="*/ 133710 h 547778"/>
                      <a:gd name="connsiteX9" fmla="*/ 1013603 w 1453551"/>
                      <a:gd name="connsiteY9" fmla="*/ 258793 h 547778"/>
                      <a:gd name="connsiteX10" fmla="*/ 1086928 w 1453551"/>
                      <a:gd name="connsiteY10" fmla="*/ 353683 h 547778"/>
                      <a:gd name="connsiteX11" fmla="*/ 1181818 w 1453551"/>
                      <a:gd name="connsiteY11" fmla="*/ 448574 h 547778"/>
                      <a:gd name="connsiteX12" fmla="*/ 1272396 w 1453551"/>
                      <a:gd name="connsiteY12" fmla="*/ 521898 h 547778"/>
                      <a:gd name="connsiteX13" fmla="*/ 1453551 w 1453551"/>
                      <a:gd name="connsiteY13" fmla="*/ 547778 h 547778"/>
                      <a:gd name="connsiteX14" fmla="*/ 1453551 w 1453551"/>
                      <a:gd name="connsiteY14"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892834 w 1453551"/>
                      <a:gd name="connsiteY8" fmla="*/ 133710 h 547778"/>
                      <a:gd name="connsiteX9" fmla="*/ 1013603 w 1453551"/>
                      <a:gd name="connsiteY9" fmla="*/ 258793 h 547778"/>
                      <a:gd name="connsiteX10" fmla="*/ 1086928 w 1453551"/>
                      <a:gd name="connsiteY10" fmla="*/ 353683 h 547778"/>
                      <a:gd name="connsiteX11" fmla="*/ 1181818 w 1453551"/>
                      <a:gd name="connsiteY11" fmla="*/ 448574 h 547778"/>
                      <a:gd name="connsiteX12" fmla="*/ 1272396 w 1453551"/>
                      <a:gd name="connsiteY12" fmla="*/ 521898 h 547778"/>
                      <a:gd name="connsiteX13" fmla="*/ 1453551 w 1453551"/>
                      <a:gd name="connsiteY13" fmla="*/ 547778 h 547778"/>
                      <a:gd name="connsiteX14" fmla="*/ 1453551 w 1453551"/>
                      <a:gd name="connsiteY14"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892834 w 1453551"/>
                      <a:gd name="connsiteY8" fmla="*/ 133710 h 547778"/>
                      <a:gd name="connsiteX9" fmla="*/ 1013603 w 1453551"/>
                      <a:gd name="connsiteY9" fmla="*/ 258793 h 547778"/>
                      <a:gd name="connsiteX10" fmla="*/ 1086928 w 1453551"/>
                      <a:gd name="connsiteY10" fmla="*/ 353683 h 547778"/>
                      <a:gd name="connsiteX11" fmla="*/ 1181818 w 1453551"/>
                      <a:gd name="connsiteY11" fmla="*/ 448574 h 547778"/>
                      <a:gd name="connsiteX12" fmla="*/ 1272396 w 1453551"/>
                      <a:gd name="connsiteY12" fmla="*/ 521898 h 547778"/>
                      <a:gd name="connsiteX13" fmla="*/ 1453551 w 1453551"/>
                      <a:gd name="connsiteY13" fmla="*/ 547778 h 547778"/>
                      <a:gd name="connsiteX14" fmla="*/ 1453551 w 1453551"/>
                      <a:gd name="connsiteY14"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892834 w 1453551"/>
                      <a:gd name="connsiteY8" fmla="*/ 133710 h 547778"/>
                      <a:gd name="connsiteX9" fmla="*/ 1013603 w 1453551"/>
                      <a:gd name="connsiteY9" fmla="*/ 258793 h 547778"/>
                      <a:gd name="connsiteX10" fmla="*/ 1086928 w 1453551"/>
                      <a:gd name="connsiteY10" fmla="*/ 353683 h 547778"/>
                      <a:gd name="connsiteX11" fmla="*/ 1181818 w 1453551"/>
                      <a:gd name="connsiteY11" fmla="*/ 448574 h 547778"/>
                      <a:gd name="connsiteX12" fmla="*/ 1272396 w 1453551"/>
                      <a:gd name="connsiteY12" fmla="*/ 521898 h 547778"/>
                      <a:gd name="connsiteX13" fmla="*/ 1453551 w 1453551"/>
                      <a:gd name="connsiteY13" fmla="*/ 547778 h 547778"/>
                      <a:gd name="connsiteX14" fmla="*/ 1453551 w 1453551"/>
                      <a:gd name="connsiteY14" fmla="*/ 547778 h 547778"/>
                      <a:gd name="connsiteX0" fmla="*/ 0 w 1453551"/>
                      <a:gd name="connsiteY0" fmla="*/ 0 h 547778"/>
                      <a:gd name="connsiteX1" fmla="*/ 125083 w 1453551"/>
                      <a:gd name="connsiteY1" fmla="*/ 73325 h 547778"/>
                      <a:gd name="connsiteX2" fmla="*/ 211347 w 1453551"/>
                      <a:gd name="connsiteY2" fmla="*/ 155276 h 547778"/>
                      <a:gd name="connsiteX3" fmla="*/ 287155 w 1453551"/>
                      <a:gd name="connsiteY3" fmla="*/ 214136 h 547778"/>
                      <a:gd name="connsiteX4" fmla="*/ 376470 w 1453551"/>
                      <a:gd name="connsiteY4" fmla="*/ 259098 h 547778"/>
                      <a:gd name="connsiteX5" fmla="*/ 474452 w 1453551"/>
                      <a:gd name="connsiteY5" fmla="*/ 241540 h 547778"/>
                      <a:gd name="connsiteX6" fmla="*/ 569343 w 1453551"/>
                      <a:gd name="connsiteY6" fmla="*/ 163902 h 547778"/>
                      <a:gd name="connsiteX7" fmla="*/ 667631 w 1453551"/>
                      <a:gd name="connsiteY7" fmla="*/ 94891 h 547778"/>
                      <a:gd name="connsiteX8" fmla="*/ 892834 w 1453551"/>
                      <a:gd name="connsiteY8" fmla="*/ 133710 h 547778"/>
                      <a:gd name="connsiteX9" fmla="*/ 1013603 w 1453551"/>
                      <a:gd name="connsiteY9" fmla="*/ 258793 h 547778"/>
                      <a:gd name="connsiteX10" fmla="*/ 1086928 w 1453551"/>
                      <a:gd name="connsiteY10" fmla="*/ 353683 h 547778"/>
                      <a:gd name="connsiteX11" fmla="*/ 1181818 w 1453551"/>
                      <a:gd name="connsiteY11" fmla="*/ 448574 h 547778"/>
                      <a:gd name="connsiteX12" fmla="*/ 1272396 w 1453551"/>
                      <a:gd name="connsiteY12" fmla="*/ 521898 h 547778"/>
                      <a:gd name="connsiteX13" fmla="*/ 1453551 w 1453551"/>
                      <a:gd name="connsiteY13" fmla="*/ 547778 h 547778"/>
                      <a:gd name="connsiteX14" fmla="*/ 1453551 w 1453551"/>
                      <a:gd name="connsiteY14" fmla="*/ 547778 h 54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53551" h="547778">
                        <a:moveTo>
                          <a:pt x="0" y="0"/>
                        </a:moveTo>
                        <a:cubicBezTo>
                          <a:pt x="44929" y="23723"/>
                          <a:pt x="20584" y="-3353"/>
                          <a:pt x="125083" y="73325"/>
                        </a:cubicBezTo>
                        <a:cubicBezTo>
                          <a:pt x="229582" y="150003"/>
                          <a:pt x="184335" y="131807"/>
                          <a:pt x="211347" y="155276"/>
                        </a:cubicBezTo>
                        <a:cubicBezTo>
                          <a:pt x="238359" y="178745"/>
                          <a:pt x="259635" y="196833"/>
                          <a:pt x="287155" y="214136"/>
                        </a:cubicBezTo>
                        <a:cubicBezTo>
                          <a:pt x="314675" y="231439"/>
                          <a:pt x="345254" y="254531"/>
                          <a:pt x="376470" y="259098"/>
                        </a:cubicBezTo>
                        <a:cubicBezTo>
                          <a:pt x="407686" y="263665"/>
                          <a:pt x="442307" y="257406"/>
                          <a:pt x="474452" y="241540"/>
                        </a:cubicBezTo>
                        <a:cubicBezTo>
                          <a:pt x="506598" y="225674"/>
                          <a:pt x="537147" y="188343"/>
                          <a:pt x="569343" y="163902"/>
                        </a:cubicBezTo>
                        <a:cubicBezTo>
                          <a:pt x="601539" y="139461"/>
                          <a:pt x="604479" y="141487"/>
                          <a:pt x="667631" y="94891"/>
                        </a:cubicBezTo>
                        <a:cubicBezTo>
                          <a:pt x="730783" y="48295"/>
                          <a:pt x="853644" y="101775"/>
                          <a:pt x="892834" y="133710"/>
                        </a:cubicBezTo>
                        <a:cubicBezTo>
                          <a:pt x="932024" y="165645"/>
                          <a:pt x="981254" y="222131"/>
                          <a:pt x="1013603" y="258793"/>
                        </a:cubicBezTo>
                        <a:cubicBezTo>
                          <a:pt x="1045952" y="295455"/>
                          <a:pt x="1058892" y="322053"/>
                          <a:pt x="1086928" y="353683"/>
                        </a:cubicBezTo>
                        <a:cubicBezTo>
                          <a:pt x="1114964" y="385313"/>
                          <a:pt x="1150907" y="420538"/>
                          <a:pt x="1181818" y="448574"/>
                        </a:cubicBezTo>
                        <a:cubicBezTo>
                          <a:pt x="1212729" y="476610"/>
                          <a:pt x="1227107" y="505364"/>
                          <a:pt x="1272396" y="521898"/>
                        </a:cubicBezTo>
                        <a:cubicBezTo>
                          <a:pt x="1317685" y="538432"/>
                          <a:pt x="1453551" y="547778"/>
                          <a:pt x="1453551" y="547778"/>
                        </a:cubicBezTo>
                        <a:lnTo>
                          <a:pt x="1453551" y="547778"/>
                        </a:lnTo>
                      </a:path>
                    </a:pathLst>
                  </a:cu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Forma libre 6">
                    <a:extLst>
                      <a:ext uri="{FF2B5EF4-FFF2-40B4-BE49-F238E27FC236}">
                        <a16:creationId xmlns:a16="http://schemas.microsoft.com/office/drawing/2014/main" id="{BA31A336-C25E-48D0-A465-7F6894DCC883}"/>
                      </a:ext>
                    </a:extLst>
                  </p:cNvPr>
                  <p:cNvSpPr/>
                  <p:nvPr/>
                </p:nvSpPr>
                <p:spPr>
                  <a:xfrm>
                    <a:off x="4863789" y="13910132"/>
                    <a:ext cx="630740" cy="744074"/>
                  </a:xfrm>
                  <a:custGeom>
                    <a:avLst/>
                    <a:gdLst>
                      <a:gd name="connsiteX0" fmla="*/ 313981 w 534892"/>
                      <a:gd name="connsiteY0" fmla="*/ 3043 h 631004"/>
                      <a:gd name="connsiteX1" fmla="*/ 363557 w 534892"/>
                      <a:gd name="connsiteY1" fmla="*/ 8551 h 631004"/>
                      <a:gd name="connsiteX2" fmla="*/ 396608 w 534892"/>
                      <a:gd name="connsiteY2" fmla="*/ 30585 h 631004"/>
                      <a:gd name="connsiteX3" fmla="*/ 413133 w 534892"/>
                      <a:gd name="connsiteY3" fmla="*/ 36093 h 631004"/>
                      <a:gd name="connsiteX4" fmla="*/ 440675 w 534892"/>
                      <a:gd name="connsiteY4" fmla="*/ 69144 h 631004"/>
                      <a:gd name="connsiteX5" fmla="*/ 451692 w 534892"/>
                      <a:gd name="connsiteY5" fmla="*/ 102194 h 631004"/>
                      <a:gd name="connsiteX6" fmla="*/ 468217 w 534892"/>
                      <a:gd name="connsiteY6" fmla="*/ 118720 h 631004"/>
                      <a:gd name="connsiteX7" fmla="*/ 490251 w 534892"/>
                      <a:gd name="connsiteY7" fmla="*/ 151770 h 631004"/>
                      <a:gd name="connsiteX8" fmla="*/ 501268 w 534892"/>
                      <a:gd name="connsiteY8" fmla="*/ 168296 h 631004"/>
                      <a:gd name="connsiteX9" fmla="*/ 506776 w 534892"/>
                      <a:gd name="connsiteY9" fmla="*/ 184821 h 631004"/>
                      <a:gd name="connsiteX10" fmla="*/ 517793 w 534892"/>
                      <a:gd name="connsiteY10" fmla="*/ 201346 h 631004"/>
                      <a:gd name="connsiteX11" fmla="*/ 523301 w 534892"/>
                      <a:gd name="connsiteY11" fmla="*/ 223380 h 631004"/>
                      <a:gd name="connsiteX12" fmla="*/ 528810 w 534892"/>
                      <a:gd name="connsiteY12" fmla="*/ 322532 h 631004"/>
                      <a:gd name="connsiteX13" fmla="*/ 528810 w 534892"/>
                      <a:gd name="connsiteY13" fmla="*/ 438209 h 631004"/>
                      <a:gd name="connsiteX14" fmla="*/ 512285 w 534892"/>
                      <a:gd name="connsiteY14" fmla="*/ 471259 h 631004"/>
                      <a:gd name="connsiteX15" fmla="*/ 479234 w 534892"/>
                      <a:gd name="connsiteY15" fmla="*/ 493293 h 631004"/>
                      <a:gd name="connsiteX16" fmla="*/ 468217 w 534892"/>
                      <a:gd name="connsiteY16" fmla="*/ 509818 h 631004"/>
                      <a:gd name="connsiteX17" fmla="*/ 451692 w 534892"/>
                      <a:gd name="connsiteY17" fmla="*/ 520835 h 631004"/>
                      <a:gd name="connsiteX18" fmla="*/ 435167 w 534892"/>
                      <a:gd name="connsiteY18" fmla="*/ 553886 h 631004"/>
                      <a:gd name="connsiteX19" fmla="*/ 418641 w 534892"/>
                      <a:gd name="connsiteY19" fmla="*/ 559394 h 631004"/>
                      <a:gd name="connsiteX20" fmla="*/ 402116 w 534892"/>
                      <a:gd name="connsiteY20" fmla="*/ 575920 h 631004"/>
                      <a:gd name="connsiteX21" fmla="*/ 358048 w 534892"/>
                      <a:gd name="connsiteY21" fmla="*/ 586937 h 631004"/>
                      <a:gd name="connsiteX22" fmla="*/ 341523 w 534892"/>
                      <a:gd name="connsiteY22" fmla="*/ 592445 h 631004"/>
                      <a:gd name="connsiteX23" fmla="*/ 308473 w 534892"/>
                      <a:gd name="connsiteY23" fmla="*/ 614479 h 631004"/>
                      <a:gd name="connsiteX24" fmla="*/ 291947 w 534892"/>
                      <a:gd name="connsiteY24" fmla="*/ 619987 h 631004"/>
                      <a:gd name="connsiteX25" fmla="*/ 242371 w 534892"/>
                      <a:gd name="connsiteY25" fmla="*/ 631004 h 631004"/>
                      <a:gd name="connsiteX26" fmla="*/ 121186 w 534892"/>
                      <a:gd name="connsiteY26" fmla="*/ 619987 h 631004"/>
                      <a:gd name="connsiteX27" fmla="*/ 82627 w 534892"/>
                      <a:gd name="connsiteY27" fmla="*/ 608970 h 631004"/>
                      <a:gd name="connsiteX28" fmla="*/ 33051 w 534892"/>
                      <a:gd name="connsiteY28" fmla="*/ 575920 h 631004"/>
                      <a:gd name="connsiteX29" fmla="*/ 16526 w 534892"/>
                      <a:gd name="connsiteY29" fmla="*/ 564903 h 631004"/>
                      <a:gd name="connsiteX30" fmla="*/ 5509 w 534892"/>
                      <a:gd name="connsiteY30" fmla="*/ 531852 h 631004"/>
                      <a:gd name="connsiteX31" fmla="*/ 0 w 534892"/>
                      <a:gd name="connsiteY31" fmla="*/ 515327 h 631004"/>
                      <a:gd name="connsiteX32" fmla="*/ 5509 w 534892"/>
                      <a:gd name="connsiteY32" fmla="*/ 476768 h 631004"/>
                      <a:gd name="connsiteX33" fmla="*/ 33051 w 534892"/>
                      <a:gd name="connsiteY33" fmla="*/ 449226 h 631004"/>
                      <a:gd name="connsiteX34" fmla="*/ 60593 w 534892"/>
                      <a:gd name="connsiteY34" fmla="*/ 416175 h 631004"/>
                      <a:gd name="connsiteX35" fmla="*/ 82627 w 534892"/>
                      <a:gd name="connsiteY35" fmla="*/ 366599 h 631004"/>
                      <a:gd name="connsiteX36" fmla="*/ 104661 w 534892"/>
                      <a:gd name="connsiteY36" fmla="*/ 317023 h 631004"/>
                      <a:gd name="connsiteX37" fmla="*/ 126694 w 534892"/>
                      <a:gd name="connsiteY37" fmla="*/ 250922 h 631004"/>
                      <a:gd name="connsiteX38" fmla="*/ 132203 w 534892"/>
                      <a:gd name="connsiteY38" fmla="*/ 234397 h 631004"/>
                      <a:gd name="connsiteX39" fmla="*/ 137711 w 534892"/>
                      <a:gd name="connsiteY39" fmla="*/ 217871 h 631004"/>
                      <a:gd name="connsiteX40" fmla="*/ 203812 w 534892"/>
                      <a:gd name="connsiteY40" fmla="*/ 118720 h 631004"/>
                      <a:gd name="connsiteX41" fmla="*/ 225846 w 534892"/>
                      <a:gd name="connsiteY41" fmla="*/ 85669 h 631004"/>
                      <a:gd name="connsiteX42" fmla="*/ 242371 w 534892"/>
                      <a:gd name="connsiteY42" fmla="*/ 69144 h 631004"/>
                      <a:gd name="connsiteX43" fmla="*/ 253388 w 534892"/>
                      <a:gd name="connsiteY43" fmla="*/ 52618 h 631004"/>
                      <a:gd name="connsiteX44" fmla="*/ 313981 w 534892"/>
                      <a:gd name="connsiteY44" fmla="*/ 3043 h 63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534892" h="631004">
                        <a:moveTo>
                          <a:pt x="313981" y="3043"/>
                        </a:moveTo>
                        <a:cubicBezTo>
                          <a:pt x="332342" y="-4301"/>
                          <a:pt x="347783" y="3293"/>
                          <a:pt x="363557" y="8551"/>
                        </a:cubicBezTo>
                        <a:cubicBezTo>
                          <a:pt x="376118" y="12738"/>
                          <a:pt x="384047" y="26398"/>
                          <a:pt x="396608" y="30585"/>
                        </a:cubicBezTo>
                        <a:lnTo>
                          <a:pt x="413133" y="36093"/>
                        </a:lnTo>
                        <a:cubicBezTo>
                          <a:pt x="423512" y="46472"/>
                          <a:pt x="434539" y="55338"/>
                          <a:pt x="440675" y="69144"/>
                        </a:cubicBezTo>
                        <a:cubicBezTo>
                          <a:pt x="445391" y="79756"/>
                          <a:pt x="443481" y="93982"/>
                          <a:pt x="451692" y="102194"/>
                        </a:cubicBezTo>
                        <a:cubicBezTo>
                          <a:pt x="457200" y="107703"/>
                          <a:pt x="463434" y="112571"/>
                          <a:pt x="468217" y="118720"/>
                        </a:cubicBezTo>
                        <a:cubicBezTo>
                          <a:pt x="476346" y="129171"/>
                          <a:pt x="482906" y="140753"/>
                          <a:pt x="490251" y="151770"/>
                        </a:cubicBezTo>
                        <a:lnTo>
                          <a:pt x="501268" y="168296"/>
                        </a:lnTo>
                        <a:cubicBezTo>
                          <a:pt x="503104" y="173804"/>
                          <a:pt x="504179" y="179628"/>
                          <a:pt x="506776" y="184821"/>
                        </a:cubicBezTo>
                        <a:cubicBezTo>
                          <a:pt x="509737" y="190742"/>
                          <a:pt x="515185" y="195261"/>
                          <a:pt x="517793" y="201346"/>
                        </a:cubicBezTo>
                        <a:cubicBezTo>
                          <a:pt x="520775" y="208305"/>
                          <a:pt x="521465" y="216035"/>
                          <a:pt x="523301" y="223380"/>
                        </a:cubicBezTo>
                        <a:cubicBezTo>
                          <a:pt x="525137" y="256431"/>
                          <a:pt x="526365" y="289521"/>
                          <a:pt x="528810" y="322532"/>
                        </a:cubicBezTo>
                        <a:cubicBezTo>
                          <a:pt x="533946" y="391867"/>
                          <a:pt x="539440" y="358485"/>
                          <a:pt x="528810" y="438209"/>
                        </a:cubicBezTo>
                        <a:cubicBezTo>
                          <a:pt x="527550" y="447659"/>
                          <a:pt x="519290" y="465129"/>
                          <a:pt x="512285" y="471259"/>
                        </a:cubicBezTo>
                        <a:cubicBezTo>
                          <a:pt x="502320" y="479978"/>
                          <a:pt x="479234" y="493293"/>
                          <a:pt x="479234" y="493293"/>
                        </a:cubicBezTo>
                        <a:cubicBezTo>
                          <a:pt x="475562" y="498801"/>
                          <a:pt x="472898" y="505137"/>
                          <a:pt x="468217" y="509818"/>
                        </a:cubicBezTo>
                        <a:cubicBezTo>
                          <a:pt x="463536" y="514499"/>
                          <a:pt x="455828" y="515665"/>
                          <a:pt x="451692" y="520835"/>
                        </a:cubicBezTo>
                        <a:cubicBezTo>
                          <a:pt x="433957" y="543005"/>
                          <a:pt x="460956" y="533255"/>
                          <a:pt x="435167" y="553886"/>
                        </a:cubicBezTo>
                        <a:cubicBezTo>
                          <a:pt x="430633" y="557513"/>
                          <a:pt x="424150" y="557558"/>
                          <a:pt x="418641" y="559394"/>
                        </a:cubicBezTo>
                        <a:cubicBezTo>
                          <a:pt x="413133" y="564903"/>
                          <a:pt x="409208" y="572696"/>
                          <a:pt x="402116" y="575920"/>
                        </a:cubicBezTo>
                        <a:cubicBezTo>
                          <a:pt x="388332" y="582186"/>
                          <a:pt x="372412" y="582149"/>
                          <a:pt x="358048" y="586937"/>
                        </a:cubicBezTo>
                        <a:lnTo>
                          <a:pt x="341523" y="592445"/>
                        </a:lnTo>
                        <a:cubicBezTo>
                          <a:pt x="330506" y="599790"/>
                          <a:pt x="321034" y="610292"/>
                          <a:pt x="308473" y="614479"/>
                        </a:cubicBezTo>
                        <a:cubicBezTo>
                          <a:pt x="302964" y="616315"/>
                          <a:pt x="297530" y="618392"/>
                          <a:pt x="291947" y="619987"/>
                        </a:cubicBezTo>
                        <a:cubicBezTo>
                          <a:pt x="273781" y="625177"/>
                          <a:pt x="261321" y="627214"/>
                          <a:pt x="242371" y="631004"/>
                        </a:cubicBezTo>
                        <a:cubicBezTo>
                          <a:pt x="70817" y="621976"/>
                          <a:pt x="181007" y="637079"/>
                          <a:pt x="121186" y="619987"/>
                        </a:cubicBezTo>
                        <a:cubicBezTo>
                          <a:pt x="115306" y="618307"/>
                          <a:pt x="89625" y="612857"/>
                          <a:pt x="82627" y="608970"/>
                        </a:cubicBezTo>
                        <a:cubicBezTo>
                          <a:pt x="82610" y="608960"/>
                          <a:pt x="41322" y="581434"/>
                          <a:pt x="33051" y="575920"/>
                        </a:cubicBezTo>
                        <a:lnTo>
                          <a:pt x="16526" y="564903"/>
                        </a:lnTo>
                        <a:lnTo>
                          <a:pt x="5509" y="531852"/>
                        </a:lnTo>
                        <a:lnTo>
                          <a:pt x="0" y="515327"/>
                        </a:lnTo>
                        <a:cubicBezTo>
                          <a:pt x="1836" y="502474"/>
                          <a:pt x="1778" y="489204"/>
                          <a:pt x="5509" y="476768"/>
                        </a:cubicBezTo>
                        <a:cubicBezTo>
                          <a:pt x="10895" y="458815"/>
                          <a:pt x="20321" y="459835"/>
                          <a:pt x="33051" y="449226"/>
                        </a:cubicBezTo>
                        <a:cubicBezTo>
                          <a:pt x="48954" y="435973"/>
                          <a:pt x="49761" y="432422"/>
                          <a:pt x="60593" y="416175"/>
                        </a:cubicBezTo>
                        <a:cubicBezTo>
                          <a:pt x="73704" y="376843"/>
                          <a:pt x="65168" y="392786"/>
                          <a:pt x="82627" y="366599"/>
                        </a:cubicBezTo>
                        <a:cubicBezTo>
                          <a:pt x="95738" y="327268"/>
                          <a:pt x="87203" y="343211"/>
                          <a:pt x="104661" y="317023"/>
                        </a:cubicBezTo>
                        <a:lnTo>
                          <a:pt x="126694" y="250922"/>
                        </a:lnTo>
                        <a:lnTo>
                          <a:pt x="132203" y="234397"/>
                        </a:lnTo>
                        <a:cubicBezTo>
                          <a:pt x="134039" y="228888"/>
                          <a:pt x="134490" y="222702"/>
                          <a:pt x="137711" y="217871"/>
                        </a:cubicBezTo>
                        <a:lnTo>
                          <a:pt x="203812" y="118720"/>
                        </a:lnTo>
                        <a:lnTo>
                          <a:pt x="225846" y="85669"/>
                        </a:lnTo>
                        <a:cubicBezTo>
                          <a:pt x="231354" y="80161"/>
                          <a:pt x="237384" y="75128"/>
                          <a:pt x="242371" y="69144"/>
                        </a:cubicBezTo>
                        <a:cubicBezTo>
                          <a:pt x="246609" y="64058"/>
                          <a:pt x="249150" y="57704"/>
                          <a:pt x="253388" y="52618"/>
                        </a:cubicBezTo>
                        <a:cubicBezTo>
                          <a:pt x="267265" y="35966"/>
                          <a:pt x="295620" y="10387"/>
                          <a:pt x="313981" y="3043"/>
                        </a:cubicBezTo>
                        <a:close/>
                      </a:path>
                    </a:pathLst>
                  </a:custGeom>
                  <a:solidFill>
                    <a:srgbClr val="E79F25"/>
                  </a:solidFill>
                  <a:ln w="22225">
                    <a:solidFill>
                      <a:srgbClr val="FCE699">
                        <a:alpha val="81956"/>
                      </a:srgbClr>
                    </a:solidFill>
                  </a:ln>
                  <a:effectLst>
                    <a:softEdge rad="2581"/>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6" name="Rayo 75">
                  <a:extLst>
                    <a:ext uri="{FF2B5EF4-FFF2-40B4-BE49-F238E27FC236}">
                      <a16:creationId xmlns:a16="http://schemas.microsoft.com/office/drawing/2014/main" id="{ADA1D3E0-153E-64D4-7F26-C083938BB14E}"/>
                    </a:ext>
                  </a:extLst>
                </p:cNvPr>
                <p:cNvSpPr/>
                <p:nvPr/>
              </p:nvSpPr>
              <p:spPr>
                <a:xfrm rot="7179747">
                  <a:off x="4718153" y="11733162"/>
                  <a:ext cx="149747" cy="210547"/>
                </a:xfrm>
                <a:prstGeom prst="lightningBol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938" name="Grupo 937">
                <a:extLst>
                  <a:ext uri="{FF2B5EF4-FFF2-40B4-BE49-F238E27FC236}">
                    <a16:creationId xmlns:a16="http://schemas.microsoft.com/office/drawing/2014/main" id="{7AA34DB6-F6A5-6D36-5EB5-A09CFA787932}"/>
                  </a:ext>
                </a:extLst>
              </p:cNvPr>
              <p:cNvGrpSpPr/>
              <p:nvPr/>
            </p:nvGrpSpPr>
            <p:grpSpPr>
              <a:xfrm>
                <a:off x="4601287" y="12194773"/>
                <a:ext cx="547807" cy="537446"/>
                <a:chOff x="8868871" y="3279379"/>
                <a:chExt cx="1561621" cy="1458766"/>
              </a:xfrm>
            </p:grpSpPr>
            <p:pic>
              <p:nvPicPr>
                <p:cNvPr id="941" name="Imagen 940">
                  <a:extLst>
                    <a:ext uri="{FF2B5EF4-FFF2-40B4-BE49-F238E27FC236}">
                      <a16:creationId xmlns:a16="http://schemas.microsoft.com/office/drawing/2014/main" id="{5A1347EB-F395-445C-EDFD-04F3BBF9B508}"/>
                    </a:ext>
                  </a:extLst>
                </p:cNvPr>
                <p:cNvPicPr>
                  <a:picLocks noChangeAspect="1"/>
                </p:cNvPicPr>
                <p:nvPr/>
              </p:nvPicPr>
              <p:blipFill rotWithShape="1">
                <a:blip r:embed="rId27"/>
                <a:srcRect b="16114"/>
                <a:stretch/>
              </p:blipFill>
              <p:spPr>
                <a:xfrm>
                  <a:off x="8889062" y="3638547"/>
                  <a:ext cx="939581" cy="788180"/>
                </a:xfrm>
                <a:prstGeom prst="rect">
                  <a:avLst/>
                </a:prstGeom>
              </p:spPr>
            </p:pic>
            <p:pic>
              <p:nvPicPr>
                <p:cNvPr id="942" name="Imagen 941">
                  <a:extLst>
                    <a:ext uri="{FF2B5EF4-FFF2-40B4-BE49-F238E27FC236}">
                      <a16:creationId xmlns:a16="http://schemas.microsoft.com/office/drawing/2014/main" id="{9D3E2B76-810B-C3CC-0AF4-A52EA6524F2F}"/>
                    </a:ext>
                  </a:extLst>
                </p:cNvPr>
                <p:cNvPicPr>
                  <a:picLocks noChangeAspect="1"/>
                </p:cNvPicPr>
                <p:nvPr/>
              </p:nvPicPr>
              <p:blipFill rotWithShape="1">
                <a:blip r:embed="rId27"/>
                <a:srcRect b="16114"/>
                <a:stretch/>
              </p:blipFill>
              <p:spPr>
                <a:xfrm rot="161440">
                  <a:off x="9490911" y="3279379"/>
                  <a:ext cx="939581" cy="788180"/>
                </a:xfrm>
                <a:prstGeom prst="rect">
                  <a:avLst/>
                </a:prstGeom>
              </p:spPr>
            </p:pic>
            <p:pic>
              <p:nvPicPr>
                <p:cNvPr id="943" name="Imagen 942">
                  <a:extLst>
                    <a:ext uri="{FF2B5EF4-FFF2-40B4-BE49-F238E27FC236}">
                      <a16:creationId xmlns:a16="http://schemas.microsoft.com/office/drawing/2014/main" id="{6A8D5D86-7494-B399-AF8E-539A4BA62E87}"/>
                    </a:ext>
                  </a:extLst>
                </p:cNvPr>
                <p:cNvPicPr>
                  <a:picLocks noChangeAspect="1"/>
                </p:cNvPicPr>
                <p:nvPr/>
              </p:nvPicPr>
              <p:blipFill rotWithShape="1">
                <a:blip r:embed="rId27"/>
                <a:srcRect b="16114"/>
                <a:stretch/>
              </p:blipFill>
              <p:spPr>
                <a:xfrm rot="9872356">
                  <a:off x="8868871" y="3383038"/>
                  <a:ext cx="939581" cy="788180"/>
                </a:xfrm>
                <a:prstGeom prst="rect">
                  <a:avLst/>
                </a:prstGeom>
              </p:spPr>
            </p:pic>
            <p:pic>
              <p:nvPicPr>
                <p:cNvPr id="944" name="Imagen 943">
                  <a:extLst>
                    <a:ext uri="{FF2B5EF4-FFF2-40B4-BE49-F238E27FC236}">
                      <a16:creationId xmlns:a16="http://schemas.microsoft.com/office/drawing/2014/main" id="{9DB5325F-951A-10EB-D38A-1AAD990961C6}"/>
                    </a:ext>
                  </a:extLst>
                </p:cNvPr>
                <p:cNvPicPr>
                  <a:picLocks noChangeAspect="1"/>
                </p:cNvPicPr>
                <p:nvPr/>
              </p:nvPicPr>
              <p:blipFill rotWithShape="1">
                <a:blip r:embed="rId27"/>
                <a:srcRect b="16114"/>
                <a:stretch/>
              </p:blipFill>
              <p:spPr>
                <a:xfrm rot="13510411">
                  <a:off x="9319255" y="3874265"/>
                  <a:ext cx="939581" cy="788180"/>
                </a:xfrm>
                <a:prstGeom prst="rect">
                  <a:avLst/>
                </a:prstGeom>
              </p:spPr>
            </p:pic>
          </p:grpSp>
          <p:pic>
            <p:nvPicPr>
              <p:cNvPr id="937" name="Imagen 936">
                <a:extLst>
                  <a:ext uri="{FF2B5EF4-FFF2-40B4-BE49-F238E27FC236}">
                    <a16:creationId xmlns:a16="http://schemas.microsoft.com/office/drawing/2014/main" id="{3A0A5B9B-4F37-716E-4730-7B598E286C0E}"/>
                  </a:ext>
                </a:extLst>
              </p:cNvPr>
              <p:cNvPicPr>
                <a:picLocks noChangeAspect="1"/>
              </p:cNvPicPr>
              <p:nvPr/>
            </p:nvPicPr>
            <p:blipFill rotWithShape="1">
              <a:blip r:embed="rId27"/>
              <a:srcRect b="16114"/>
              <a:stretch/>
            </p:blipFill>
            <p:spPr>
              <a:xfrm rot="7299697">
                <a:off x="4677962" y="12121842"/>
                <a:ext cx="265700" cy="234088"/>
              </a:xfrm>
              <a:prstGeom prst="rect">
                <a:avLst/>
              </a:prstGeom>
              <a:effectLst>
                <a:softEdge rad="0"/>
              </a:effectLst>
            </p:spPr>
          </p:pic>
        </p:grpSp>
      </p:grpSp>
    </p:spTree>
    <p:extLst>
      <p:ext uri="{BB962C8B-B14F-4D97-AF65-F5344CB8AC3E}">
        <p14:creationId xmlns:p14="http://schemas.microsoft.com/office/powerpoint/2010/main" val="470155099"/>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TotalTime>
  <Words>1283</Words>
  <Application>Microsoft Office PowerPoint</Application>
  <PresentationFormat>Personalizado</PresentationFormat>
  <Paragraphs>256</Paragraphs>
  <Slides>1</Slides>
  <Notes>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vt:i4>
      </vt:variant>
    </vt:vector>
  </HeadingPairs>
  <TitlesOfParts>
    <vt:vector size="9" baseType="lpstr">
      <vt:lpstr>Arial</vt:lpstr>
      <vt:lpstr>Calibri</vt:lpstr>
      <vt:lpstr>Calibri Light</vt:lpstr>
      <vt:lpstr>Franklin Gothic Medium</vt:lpstr>
      <vt:lpstr>Franklin Gothic Medium Cond</vt:lpstr>
      <vt:lpstr>Oswald Medium</vt:lpstr>
      <vt:lpstr>Times New Roman</vt:lpstr>
      <vt:lpstr>Tema de Office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Microsoft Office User</dc:creator>
  <cp:lastModifiedBy>Ignacio</cp:lastModifiedBy>
  <cp:revision>3</cp:revision>
  <dcterms:created xsi:type="dcterms:W3CDTF">2022-07-14T16:35:55Z</dcterms:created>
  <dcterms:modified xsi:type="dcterms:W3CDTF">2023-09-06T11:38:23Z</dcterms:modified>
</cp:coreProperties>
</file>