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sldIdLst>
    <p:sldId id="256" r:id="rId2"/>
  </p:sldIdLst>
  <p:sldSz cx="30603825" cy="36004500"/>
  <p:notesSz cx="6797675" cy="9926638"/>
  <p:defaultTextStyle>
    <a:defPPr>
      <a:defRPr lang="es-ES"/>
    </a:defPPr>
    <a:lvl1pPr marL="0" algn="l" defTabSz="3806190" rtl="0" eaLnBrk="1" latinLnBrk="0" hangingPunct="1">
      <a:defRPr sz="7500" kern="1200">
        <a:solidFill>
          <a:schemeClr val="tx1"/>
        </a:solidFill>
        <a:latin typeface="+mn-lt"/>
        <a:ea typeface="+mn-ea"/>
        <a:cs typeface="+mn-cs"/>
      </a:defRPr>
    </a:lvl1pPr>
    <a:lvl2pPr marL="1903095" algn="l" defTabSz="3806190" rtl="0" eaLnBrk="1" latinLnBrk="0" hangingPunct="1">
      <a:defRPr sz="7500" kern="1200">
        <a:solidFill>
          <a:schemeClr val="tx1"/>
        </a:solidFill>
        <a:latin typeface="+mn-lt"/>
        <a:ea typeface="+mn-ea"/>
        <a:cs typeface="+mn-cs"/>
      </a:defRPr>
    </a:lvl2pPr>
    <a:lvl3pPr marL="3806190" algn="l" defTabSz="3806190" rtl="0" eaLnBrk="1" latinLnBrk="0" hangingPunct="1">
      <a:defRPr sz="7500" kern="1200">
        <a:solidFill>
          <a:schemeClr val="tx1"/>
        </a:solidFill>
        <a:latin typeface="+mn-lt"/>
        <a:ea typeface="+mn-ea"/>
        <a:cs typeface="+mn-cs"/>
      </a:defRPr>
    </a:lvl3pPr>
    <a:lvl4pPr marL="5709285" algn="l" defTabSz="3806190" rtl="0" eaLnBrk="1" latinLnBrk="0" hangingPunct="1">
      <a:defRPr sz="7500" kern="1200">
        <a:solidFill>
          <a:schemeClr val="tx1"/>
        </a:solidFill>
        <a:latin typeface="+mn-lt"/>
        <a:ea typeface="+mn-ea"/>
        <a:cs typeface="+mn-cs"/>
      </a:defRPr>
    </a:lvl4pPr>
    <a:lvl5pPr marL="7612380" algn="l" defTabSz="3806190" rtl="0" eaLnBrk="1" latinLnBrk="0" hangingPunct="1">
      <a:defRPr sz="7500" kern="1200">
        <a:solidFill>
          <a:schemeClr val="tx1"/>
        </a:solidFill>
        <a:latin typeface="+mn-lt"/>
        <a:ea typeface="+mn-ea"/>
        <a:cs typeface="+mn-cs"/>
      </a:defRPr>
    </a:lvl5pPr>
    <a:lvl6pPr marL="9515475" algn="l" defTabSz="3806190" rtl="0" eaLnBrk="1" latinLnBrk="0" hangingPunct="1">
      <a:defRPr sz="7500" kern="1200">
        <a:solidFill>
          <a:schemeClr val="tx1"/>
        </a:solidFill>
        <a:latin typeface="+mn-lt"/>
        <a:ea typeface="+mn-ea"/>
        <a:cs typeface="+mn-cs"/>
      </a:defRPr>
    </a:lvl6pPr>
    <a:lvl7pPr marL="11418570" algn="l" defTabSz="3806190" rtl="0" eaLnBrk="1" latinLnBrk="0" hangingPunct="1">
      <a:defRPr sz="7500" kern="1200">
        <a:solidFill>
          <a:schemeClr val="tx1"/>
        </a:solidFill>
        <a:latin typeface="+mn-lt"/>
        <a:ea typeface="+mn-ea"/>
        <a:cs typeface="+mn-cs"/>
      </a:defRPr>
    </a:lvl7pPr>
    <a:lvl8pPr marL="13321665" algn="l" defTabSz="3806190" rtl="0" eaLnBrk="1" latinLnBrk="0" hangingPunct="1">
      <a:defRPr sz="7500" kern="1200">
        <a:solidFill>
          <a:schemeClr val="tx1"/>
        </a:solidFill>
        <a:latin typeface="+mn-lt"/>
        <a:ea typeface="+mn-ea"/>
        <a:cs typeface="+mn-cs"/>
      </a:defRPr>
    </a:lvl8pPr>
    <a:lvl9pPr marL="15224760" algn="l" defTabSz="3806190" rtl="0" eaLnBrk="1" latinLnBrk="0" hangingPunct="1">
      <a:defRPr sz="7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96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388C"/>
    <a:srgbClr val="CC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4171" autoAdjust="0"/>
  </p:normalViewPr>
  <p:slideViewPr>
    <p:cSldViewPr>
      <p:cViewPr varScale="1">
        <p:scale>
          <a:sx n="22" d="100"/>
          <a:sy n="22" d="100"/>
        </p:scale>
        <p:origin x="3198" y="72"/>
      </p:cViewPr>
      <p:guideLst>
        <p:guide orient="horz" pos="11340"/>
        <p:guide pos="96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FA7968B-D04C-44F6-922B-F4531D42120C}" type="datetimeFigureOut">
              <a:rPr lang="ca-ES" smtClean="0"/>
              <a:t>15/07/2019</a:t>
            </a:fld>
            <a:endParaRPr lang="ca-ES"/>
          </a:p>
        </p:txBody>
      </p:sp>
      <p:sp>
        <p:nvSpPr>
          <p:cNvPr id="4" name="3 Marcador de imagen de diapositiva"/>
          <p:cNvSpPr>
            <a:spLocks noGrp="1" noRot="1" noChangeAspect="1"/>
          </p:cNvSpPr>
          <p:nvPr>
            <p:ph type="sldImg" idx="2"/>
          </p:nvPr>
        </p:nvSpPr>
        <p:spPr>
          <a:xfrm>
            <a:off x="1816100" y="744538"/>
            <a:ext cx="3165475" cy="3722687"/>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718888A-6C20-4ACE-9404-2030F2454DB8}" type="slidenum">
              <a:rPr lang="ca-ES" smtClean="0"/>
              <a:t>‹Nº›</a:t>
            </a:fld>
            <a:endParaRPr lang="ca-ES"/>
          </a:p>
        </p:txBody>
      </p:sp>
    </p:spTree>
    <p:extLst>
      <p:ext uri="{BB962C8B-B14F-4D97-AF65-F5344CB8AC3E}">
        <p14:creationId xmlns:p14="http://schemas.microsoft.com/office/powerpoint/2010/main" val="225031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número de diapositiva"/>
          <p:cNvSpPr>
            <a:spLocks noGrp="1"/>
          </p:cNvSpPr>
          <p:nvPr>
            <p:ph type="sldNum" sz="quarter" idx="10"/>
          </p:nvPr>
        </p:nvSpPr>
        <p:spPr/>
        <p:txBody>
          <a:bodyPr/>
          <a:lstStyle/>
          <a:p>
            <a:fld id="{4718888A-6C20-4ACE-9404-2030F2454DB8}" type="slidenum">
              <a:rPr lang="ca-ES" smtClean="0"/>
              <a:t>1</a:t>
            </a:fld>
            <a:endParaRPr lang="ca-ES"/>
          </a:p>
        </p:txBody>
      </p:sp>
    </p:spTree>
    <p:extLst>
      <p:ext uri="{BB962C8B-B14F-4D97-AF65-F5344CB8AC3E}">
        <p14:creationId xmlns:p14="http://schemas.microsoft.com/office/powerpoint/2010/main" val="128972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295287" y="11184745"/>
            <a:ext cx="26013251" cy="7717631"/>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4590574" y="20402550"/>
            <a:ext cx="21422678" cy="9201150"/>
          </a:xfrm>
        </p:spPr>
        <p:txBody>
          <a:bodyPr/>
          <a:lstStyle>
            <a:lvl1pPr marL="0" indent="0" algn="ctr">
              <a:buNone/>
              <a:defRPr>
                <a:solidFill>
                  <a:schemeClr val="tx1">
                    <a:tint val="75000"/>
                  </a:schemeClr>
                </a:solidFill>
              </a:defRPr>
            </a:lvl1pPr>
            <a:lvl2pPr marL="1902454" indent="0" algn="ctr">
              <a:buNone/>
              <a:defRPr>
                <a:solidFill>
                  <a:schemeClr val="tx1">
                    <a:tint val="75000"/>
                  </a:schemeClr>
                </a:solidFill>
              </a:defRPr>
            </a:lvl2pPr>
            <a:lvl3pPr marL="3804916" indent="0" algn="ctr">
              <a:buNone/>
              <a:defRPr>
                <a:solidFill>
                  <a:schemeClr val="tx1">
                    <a:tint val="75000"/>
                  </a:schemeClr>
                </a:solidFill>
              </a:defRPr>
            </a:lvl3pPr>
            <a:lvl4pPr marL="5707370" indent="0" algn="ctr">
              <a:buNone/>
              <a:defRPr>
                <a:solidFill>
                  <a:schemeClr val="tx1">
                    <a:tint val="75000"/>
                  </a:schemeClr>
                </a:solidFill>
              </a:defRPr>
            </a:lvl4pPr>
            <a:lvl5pPr marL="7609833" indent="0" algn="ctr">
              <a:buNone/>
              <a:defRPr>
                <a:solidFill>
                  <a:schemeClr val="tx1">
                    <a:tint val="75000"/>
                  </a:schemeClr>
                </a:solidFill>
              </a:defRPr>
            </a:lvl5pPr>
            <a:lvl6pPr marL="9512287" indent="0" algn="ctr">
              <a:buNone/>
              <a:defRPr>
                <a:solidFill>
                  <a:schemeClr val="tx1">
                    <a:tint val="75000"/>
                  </a:schemeClr>
                </a:solidFill>
              </a:defRPr>
            </a:lvl6pPr>
            <a:lvl7pPr marL="11414745" indent="0" algn="ctr">
              <a:buNone/>
              <a:defRPr>
                <a:solidFill>
                  <a:schemeClr val="tx1">
                    <a:tint val="75000"/>
                  </a:schemeClr>
                </a:solidFill>
              </a:defRPr>
            </a:lvl7pPr>
            <a:lvl8pPr marL="13317203" indent="0" algn="ctr">
              <a:buNone/>
              <a:defRPr>
                <a:solidFill>
                  <a:schemeClr val="tx1">
                    <a:tint val="75000"/>
                  </a:schemeClr>
                </a:solidFill>
              </a:defRPr>
            </a:lvl8pPr>
            <a:lvl9pPr marL="15219657"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21B97A92-6FDE-402B-9FC1-488D48A7D5BB}" type="datetimeFigureOut">
              <a:rPr lang="ca-ES" smtClean="0"/>
              <a:t>15/07/2019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FE86512B-99D8-4DBA-9ACC-1818ABA5F4B6}" type="slidenum">
              <a:rPr lang="ca-ES" smtClean="0"/>
              <a:t>‹Nº›</a:t>
            </a:fld>
            <a:endParaRPr lang="ca-ES"/>
          </a:p>
        </p:txBody>
      </p:sp>
    </p:spTree>
    <p:extLst>
      <p:ext uri="{BB962C8B-B14F-4D97-AF65-F5344CB8AC3E}">
        <p14:creationId xmlns:p14="http://schemas.microsoft.com/office/powerpoint/2010/main" val="1090927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21B97A92-6FDE-402B-9FC1-488D48A7D5BB}" type="datetimeFigureOut">
              <a:rPr lang="ca-ES" smtClean="0"/>
              <a:t>15/07/2019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FE86512B-99D8-4DBA-9ACC-1818ABA5F4B6}" type="slidenum">
              <a:rPr lang="ca-ES" smtClean="0"/>
              <a:t>‹Nº›</a:t>
            </a:fld>
            <a:endParaRPr lang="ca-ES"/>
          </a:p>
        </p:txBody>
      </p:sp>
    </p:spTree>
    <p:extLst>
      <p:ext uri="{BB962C8B-B14F-4D97-AF65-F5344CB8AC3E}">
        <p14:creationId xmlns:p14="http://schemas.microsoft.com/office/powerpoint/2010/main" val="156525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262104" y="7567613"/>
            <a:ext cx="23043191" cy="1612868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5121890" y="7567613"/>
            <a:ext cx="68630142" cy="1612868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21B97A92-6FDE-402B-9FC1-488D48A7D5BB}" type="datetimeFigureOut">
              <a:rPr lang="ca-ES" smtClean="0"/>
              <a:t>15/07/2019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FE86512B-99D8-4DBA-9ACC-1818ABA5F4B6}" type="slidenum">
              <a:rPr lang="ca-ES" smtClean="0"/>
              <a:t>‹Nº›</a:t>
            </a:fld>
            <a:endParaRPr lang="ca-ES"/>
          </a:p>
        </p:txBody>
      </p:sp>
    </p:spTree>
    <p:extLst>
      <p:ext uri="{BB962C8B-B14F-4D97-AF65-F5344CB8AC3E}">
        <p14:creationId xmlns:p14="http://schemas.microsoft.com/office/powerpoint/2010/main" val="125426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21B97A92-6FDE-402B-9FC1-488D48A7D5BB}" type="datetimeFigureOut">
              <a:rPr lang="ca-ES" smtClean="0"/>
              <a:t>15/07/2019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FE86512B-99D8-4DBA-9ACC-1818ABA5F4B6}" type="slidenum">
              <a:rPr lang="ca-ES" smtClean="0"/>
              <a:t>‹Nº›</a:t>
            </a:fld>
            <a:endParaRPr lang="ca-ES"/>
          </a:p>
        </p:txBody>
      </p:sp>
    </p:spTree>
    <p:extLst>
      <p:ext uri="{BB962C8B-B14F-4D97-AF65-F5344CB8AC3E}">
        <p14:creationId xmlns:p14="http://schemas.microsoft.com/office/powerpoint/2010/main" val="264009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417491" y="23136238"/>
            <a:ext cx="26013251" cy="7150894"/>
          </a:xfrm>
        </p:spPr>
        <p:txBody>
          <a:bodyPr anchor="t"/>
          <a:lstStyle>
            <a:lvl1pPr algn="l">
              <a:defRPr sz="167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2417491" y="15260256"/>
            <a:ext cx="26013251" cy="7875982"/>
          </a:xfrm>
        </p:spPr>
        <p:txBody>
          <a:bodyPr anchor="b"/>
          <a:lstStyle>
            <a:lvl1pPr marL="0" indent="0">
              <a:buNone/>
              <a:defRPr sz="8300">
                <a:solidFill>
                  <a:schemeClr val="tx1">
                    <a:tint val="75000"/>
                  </a:schemeClr>
                </a:solidFill>
              </a:defRPr>
            </a:lvl1pPr>
            <a:lvl2pPr marL="1902454" indent="0">
              <a:buNone/>
              <a:defRPr sz="7500">
                <a:solidFill>
                  <a:schemeClr val="tx1">
                    <a:tint val="75000"/>
                  </a:schemeClr>
                </a:solidFill>
              </a:defRPr>
            </a:lvl2pPr>
            <a:lvl3pPr marL="3804916" indent="0">
              <a:buNone/>
              <a:defRPr sz="6700">
                <a:solidFill>
                  <a:schemeClr val="tx1">
                    <a:tint val="75000"/>
                  </a:schemeClr>
                </a:solidFill>
              </a:defRPr>
            </a:lvl3pPr>
            <a:lvl4pPr marL="5707370" indent="0">
              <a:buNone/>
              <a:defRPr sz="5800">
                <a:solidFill>
                  <a:schemeClr val="tx1">
                    <a:tint val="75000"/>
                  </a:schemeClr>
                </a:solidFill>
              </a:defRPr>
            </a:lvl4pPr>
            <a:lvl5pPr marL="7609833" indent="0">
              <a:buNone/>
              <a:defRPr sz="5800">
                <a:solidFill>
                  <a:schemeClr val="tx1">
                    <a:tint val="75000"/>
                  </a:schemeClr>
                </a:solidFill>
              </a:defRPr>
            </a:lvl5pPr>
            <a:lvl6pPr marL="9512287" indent="0">
              <a:buNone/>
              <a:defRPr sz="5800">
                <a:solidFill>
                  <a:schemeClr val="tx1">
                    <a:tint val="75000"/>
                  </a:schemeClr>
                </a:solidFill>
              </a:defRPr>
            </a:lvl6pPr>
            <a:lvl7pPr marL="11414745" indent="0">
              <a:buNone/>
              <a:defRPr sz="5800">
                <a:solidFill>
                  <a:schemeClr val="tx1">
                    <a:tint val="75000"/>
                  </a:schemeClr>
                </a:solidFill>
              </a:defRPr>
            </a:lvl7pPr>
            <a:lvl8pPr marL="13317203" indent="0">
              <a:buNone/>
              <a:defRPr sz="5800">
                <a:solidFill>
                  <a:schemeClr val="tx1">
                    <a:tint val="75000"/>
                  </a:schemeClr>
                </a:solidFill>
              </a:defRPr>
            </a:lvl8pPr>
            <a:lvl9pPr marL="15219657" indent="0">
              <a:buNone/>
              <a:defRPr sz="58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1B97A92-6FDE-402B-9FC1-488D48A7D5BB}" type="datetimeFigureOut">
              <a:rPr lang="ca-ES" smtClean="0"/>
              <a:t>15/07/2019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FE86512B-99D8-4DBA-9ACC-1818ABA5F4B6}" type="slidenum">
              <a:rPr lang="ca-ES" smtClean="0"/>
              <a:t>‹Nº›</a:t>
            </a:fld>
            <a:endParaRPr lang="ca-ES"/>
          </a:p>
        </p:txBody>
      </p:sp>
    </p:spTree>
    <p:extLst>
      <p:ext uri="{BB962C8B-B14F-4D97-AF65-F5344CB8AC3E}">
        <p14:creationId xmlns:p14="http://schemas.microsoft.com/office/powerpoint/2010/main" val="395151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5121895" y="44105513"/>
            <a:ext cx="45836668" cy="124748925"/>
          </a:xfrm>
        </p:spPr>
        <p:txBody>
          <a:bodyPr/>
          <a:lstStyle>
            <a:lvl1pPr>
              <a:defRPr sz="11700"/>
            </a:lvl1pPr>
            <a:lvl2pPr>
              <a:defRPr sz="10000"/>
            </a:lvl2pPr>
            <a:lvl3pPr>
              <a:defRPr sz="8300"/>
            </a:lvl3pPr>
            <a:lvl4pPr>
              <a:defRPr sz="7500"/>
            </a:lvl4pPr>
            <a:lvl5pPr>
              <a:defRPr sz="7500"/>
            </a:lvl5pPr>
            <a:lvl6pPr>
              <a:defRPr sz="7500"/>
            </a:lvl6pPr>
            <a:lvl7pPr>
              <a:defRPr sz="7500"/>
            </a:lvl7pPr>
            <a:lvl8pPr>
              <a:defRPr sz="7500"/>
            </a:lvl8pPr>
            <a:lvl9pPr>
              <a:defRPr sz="7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51468622" y="44105513"/>
            <a:ext cx="45836665" cy="124748925"/>
          </a:xfrm>
        </p:spPr>
        <p:txBody>
          <a:bodyPr/>
          <a:lstStyle>
            <a:lvl1pPr>
              <a:defRPr sz="11700"/>
            </a:lvl1pPr>
            <a:lvl2pPr>
              <a:defRPr sz="10000"/>
            </a:lvl2pPr>
            <a:lvl3pPr>
              <a:defRPr sz="8300"/>
            </a:lvl3pPr>
            <a:lvl4pPr>
              <a:defRPr sz="7500"/>
            </a:lvl4pPr>
            <a:lvl5pPr>
              <a:defRPr sz="7500"/>
            </a:lvl5pPr>
            <a:lvl6pPr>
              <a:defRPr sz="7500"/>
            </a:lvl6pPr>
            <a:lvl7pPr>
              <a:defRPr sz="7500"/>
            </a:lvl7pPr>
            <a:lvl8pPr>
              <a:defRPr sz="7500"/>
            </a:lvl8pPr>
            <a:lvl9pPr>
              <a:defRPr sz="7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21B97A92-6FDE-402B-9FC1-488D48A7D5BB}" type="datetimeFigureOut">
              <a:rPr lang="ca-ES" smtClean="0"/>
              <a:t>15/07/2019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FE86512B-99D8-4DBA-9ACC-1818ABA5F4B6}" type="slidenum">
              <a:rPr lang="ca-ES" smtClean="0"/>
              <a:t>‹Nº›</a:t>
            </a:fld>
            <a:endParaRPr lang="ca-ES"/>
          </a:p>
        </p:txBody>
      </p:sp>
    </p:spTree>
    <p:extLst>
      <p:ext uri="{BB962C8B-B14F-4D97-AF65-F5344CB8AC3E}">
        <p14:creationId xmlns:p14="http://schemas.microsoft.com/office/powerpoint/2010/main" val="364779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530191" y="1441850"/>
            <a:ext cx="27543443" cy="6000750"/>
          </a:xfrm>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1530191" y="8059343"/>
            <a:ext cx="13522004" cy="3358751"/>
          </a:xfrm>
        </p:spPr>
        <p:txBody>
          <a:bodyPr anchor="b"/>
          <a:lstStyle>
            <a:lvl1pPr marL="0" indent="0">
              <a:buNone/>
              <a:defRPr sz="10000" b="1"/>
            </a:lvl1pPr>
            <a:lvl2pPr marL="1902454" indent="0">
              <a:buNone/>
              <a:defRPr sz="8300" b="1"/>
            </a:lvl2pPr>
            <a:lvl3pPr marL="3804916" indent="0">
              <a:buNone/>
              <a:defRPr sz="7500" b="1"/>
            </a:lvl3pPr>
            <a:lvl4pPr marL="5707370" indent="0">
              <a:buNone/>
              <a:defRPr sz="6700" b="1"/>
            </a:lvl4pPr>
            <a:lvl5pPr marL="7609833" indent="0">
              <a:buNone/>
              <a:defRPr sz="6700" b="1"/>
            </a:lvl5pPr>
            <a:lvl6pPr marL="9512287" indent="0">
              <a:buNone/>
              <a:defRPr sz="6700" b="1"/>
            </a:lvl6pPr>
            <a:lvl7pPr marL="11414745" indent="0">
              <a:buNone/>
              <a:defRPr sz="6700" b="1"/>
            </a:lvl7pPr>
            <a:lvl8pPr marL="13317203" indent="0">
              <a:buNone/>
              <a:defRPr sz="6700" b="1"/>
            </a:lvl8pPr>
            <a:lvl9pPr marL="15219657" indent="0">
              <a:buNone/>
              <a:defRPr sz="67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530191" y="11418094"/>
            <a:ext cx="13522004" cy="20744262"/>
          </a:xfrm>
        </p:spPr>
        <p:txBody>
          <a:bodyPr/>
          <a:lstStyle>
            <a:lvl1pPr>
              <a:defRPr sz="10000"/>
            </a:lvl1pPr>
            <a:lvl2pPr>
              <a:defRPr sz="8300"/>
            </a:lvl2pPr>
            <a:lvl3pPr>
              <a:defRPr sz="7500"/>
            </a:lvl3pPr>
            <a:lvl4pPr>
              <a:defRPr sz="6700"/>
            </a:lvl4pPr>
            <a:lvl5pPr>
              <a:defRPr sz="6700"/>
            </a:lvl5pPr>
            <a:lvl6pPr>
              <a:defRPr sz="6700"/>
            </a:lvl6pPr>
            <a:lvl7pPr>
              <a:defRPr sz="6700"/>
            </a:lvl7pPr>
            <a:lvl8pPr>
              <a:defRPr sz="6700"/>
            </a:lvl8pPr>
            <a:lvl9pPr>
              <a:defRPr sz="6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15546326" y="8059343"/>
            <a:ext cx="13527316" cy="3358751"/>
          </a:xfrm>
        </p:spPr>
        <p:txBody>
          <a:bodyPr anchor="b"/>
          <a:lstStyle>
            <a:lvl1pPr marL="0" indent="0">
              <a:buNone/>
              <a:defRPr sz="10000" b="1"/>
            </a:lvl1pPr>
            <a:lvl2pPr marL="1902454" indent="0">
              <a:buNone/>
              <a:defRPr sz="8300" b="1"/>
            </a:lvl2pPr>
            <a:lvl3pPr marL="3804916" indent="0">
              <a:buNone/>
              <a:defRPr sz="7500" b="1"/>
            </a:lvl3pPr>
            <a:lvl4pPr marL="5707370" indent="0">
              <a:buNone/>
              <a:defRPr sz="6700" b="1"/>
            </a:lvl4pPr>
            <a:lvl5pPr marL="7609833" indent="0">
              <a:buNone/>
              <a:defRPr sz="6700" b="1"/>
            </a:lvl5pPr>
            <a:lvl6pPr marL="9512287" indent="0">
              <a:buNone/>
              <a:defRPr sz="6700" b="1"/>
            </a:lvl6pPr>
            <a:lvl7pPr marL="11414745" indent="0">
              <a:buNone/>
              <a:defRPr sz="6700" b="1"/>
            </a:lvl7pPr>
            <a:lvl8pPr marL="13317203" indent="0">
              <a:buNone/>
              <a:defRPr sz="6700" b="1"/>
            </a:lvl8pPr>
            <a:lvl9pPr marL="15219657" indent="0">
              <a:buNone/>
              <a:defRPr sz="67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5546326" y="11418094"/>
            <a:ext cx="13527316" cy="20744262"/>
          </a:xfrm>
        </p:spPr>
        <p:txBody>
          <a:bodyPr/>
          <a:lstStyle>
            <a:lvl1pPr>
              <a:defRPr sz="10000"/>
            </a:lvl1pPr>
            <a:lvl2pPr>
              <a:defRPr sz="8300"/>
            </a:lvl2pPr>
            <a:lvl3pPr>
              <a:defRPr sz="7500"/>
            </a:lvl3pPr>
            <a:lvl4pPr>
              <a:defRPr sz="6700"/>
            </a:lvl4pPr>
            <a:lvl5pPr>
              <a:defRPr sz="6700"/>
            </a:lvl5pPr>
            <a:lvl6pPr>
              <a:defRPr sz="6700"/>
            </a:lvl6pPr>
            <a:lvl7pPr>
              <a:defRPr sz="6700"/>
            </a:lvl7pPr>
            <a:lvl8pPr>
              <a:defRPr sz="6700"/>
            </a:lvl8pPr>
            <a:lvl9pPr>
              <a:defRPr sz="6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21B97A92-6FDE-402B-9FC1-488D48A7D5BB}" type="datetimeFigureOut">
              <a:rPr lang="ca-ES" smtClean="0"/>
              <a:t>15/07/2019</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FE86512B-99D8-4DBA-9ACC-1818ABA5F4B6}" type="slidenum">
              <a:rPr lang="ca-ES" smtClean="0"/>
              <a:t>‹Nº›</a:t>
            </a:fld>
            <a:endParaRPr lang="ca-ES"/>
          </a:p>
        </p:txBody>
      </p:sp>
    </p:spTree>
    <p:extLst>
      <p:ext uri="{BB962C8B-B14F-4D97-AF65-F5344CB8AC3E}">
        <p14:creationId xmlns:p14="http://schemas.microsoft.com/office/powerpoint/2010/main" val="23496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21B97A92-6FDE-402B-9FC1-488D48A7D5BB}" type="datetimeFigureOut">
              <a:rPr lang="ca-ES" smtClean="0"/>
              <a:t>15/07/2019</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FE86512B-99D8-4DBA-9ACC-1818ABA5F4B6}" type="slidenum">
              <a:rPr lang="ca-ES" smtClean="0"/>
              <a:t>‹Nº›</a:t>
            </a:fld>
            <a:endParaRPr lang="ca-ES"/>
          </a:p>
        </p:txBody>
      </p:sp>
    </p:spTree>
    <p:extLst>
      <p:ext uri="{BB962C8B-B14F-4D97-AF65-F5344CB8AC3E}">
        <p14:creationId xmlns:p14="http://schemas.microsoft.com/office/powerpoint/2010/main" val="36611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1B97A92-6FDE-402B-9FC1-488D48A7D5BB}" type="datetimeFigureOut">
              <a:rPr lang="ca-ES" smtClean="0"/>
              <a:t>15/07/2019</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FE86512B-99D8-4DBA-9ACC-1818ABA5F4B6}" type="slidenum">
              <a:rPr lang="ca-ES" smtClean="0"/>
              <a:t>‹Nº›</a:t>
            </a:fld>
            <a:endParaRPr lang="ca-ES"/>
          </a:p>
        </p:txBody>
      </p:sp>
    </p:spTree>
    <p:extLst>
      <p:ext uri="{BB962C8B-B14F-4D97-AF65-F5344CB8AC3E}">
        <p14:creationId xmlns:p14="http://schemas.microsoft.com/office/powerpoint/2010/main" val="159211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530196" y="1433512"/>
            <a:ext cx="10068448" cy="6100763"/>
          </a:xfrm>
        </p:spPr>
        <p:txBody>
          <a:bodyPr anchor="b"/>
          <a:lstStyle>
            <a:lvl1pPr algn="l">
              <a:defRPr sz="83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11965246" y="1433526"/>
            <a:ext cx="17108388" cy="30728843"/>
          </a:xfrm>
        </p:spPr>
        <p:txBody>
          <a:bodyPr/>
          <a:lstStyle>
            <a:lvl1pPr>
              <a:defRPr sz="13300"/>
            </a:lvl1pPr>
            <a:lvl2pPr>
              <a:defRPr sz="11700"/>
            </a:lvl2pPr>
            <a:lvl3pPr>
              <a:defRPr sz="10000"/>
            </a:lvl3pPr>
            <a:lvl4pPr>
              <a:defRPr sz="8300"/>
            </a:lvl4pPr>
            <a:lvl5pPr>
              <a:defRPr sz="8300"/>
            </a:lvl5pPr>
            <a:lvl6pPr>
              <a:defRPr sz="8300"/>
            </a:lvl6pPr>
            <a:lvl7pPr>
              <a:defRPr sz="8300"/>
            </a:lvl7pPr>
            <a:lvl8pPr>
              <a:defRPr sz="8300"/>
            </a:lvl8pPr>
            <a:lvl9pPr>
              <a:defRPr sz="8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1530196" y="7534288"/>
            <a:ext cx="10068448" cy="24628081"/>
          </a:xfrm>
        </p:spPr>
        <p:txBody>
          <a:bodyPr/>
          <a:lstStyle>
            <a:lvl1pPr marL="0" indent="0">
              <a:buNone/>
              <a:defRPr sz="5800"/>
            </a:lvl1pPr>
            <a:lvl2pPr marL="1902454" indent="0">
              <a:buNone/>
              <a:defRPr sz="5000"/>
            </a:lvl2pPr>
            <a:lvl3pPr marL="3804916" indent="0">
              <a:buNone/>
              <a:defRPr sz="4200"/>
            </a:lvl3pPr>
            <a:lvl4pPr marL="5707370" indent="0">
              <a:buNone/>
              <a:defRPr sz="3700"/>
            </a:lvl4pPr>
            <a:lvl5pPr marL="7609833" indent="0">
              <a:buNone/>
              <a:defRPr sz="3700"/>
            </a:lvl5pPr>
            <a:lvl6pPr marL="9512287" indent="0">
              <a:buNone/>
              <a:defRPr sz="3700"/>
            </a:lvl6pPr>
            <a:lvl7pPr marL="11414745" indent="0">
              <a:buNone/>
              <a:defRPr sz="3700"/>
            </a:lvl7pPr>
            <a:lvl8pPr marL="13317203" indent="0">
              <a:buNone/>
              <a:defRPr sz="3700"/>
            </a:lvl8pPr>
            <a:lvl9pPr marL="15219657" indent="0">
              <a:buNone/>
              <a:defRPr sz="3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B97A92-6FDE-402B-9FC1-488D48A7D5BB}" type="datetimeFigureOut">
              <a:rPr lang="ca-ES" smtClean="0"/>
              <a:t>15/07/2019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FE86512B-99D8-4DBA-9ACC-1818ABA5F4B6}" type="slidenum">
              <a:rPr lang="ca-ES" smtClean="0"/>
              <a:t>‹Nº›</a:t>
            </a:fld>
            <a:endParaRPr lang="ca-ES"/>
          </a:p>
        </p:txBody>
      </p:sp>
    </p:spTree>
    <p:extLst>
      <p:ext uri="{BB962C8B-B14F-4D97-AF65-F5344CB8AC3E}">
        <p14:creationId xmlns:p14="http://schemas.microsoft.com/office/powerpoint/2010/main" val="1134082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998564" y="25203150"/>
            <a:ext cx="18362295" cy="2975375"/>
          </a:xfrm>
        </p:spPr>
        <p:txBody>
          <a:bodyPr anchor="b"/>
          <a:lstStyle>
            <a:lvl1pPr algn="l">
              <a:defRPr sz="83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5998564" y="3217069"/>
            <a:ext cx="18362295" cy="21602700"/>
          </a:xfrm>
        </p:spPr>
        <p:txBody>
          <a:bodyPr/>
          <a:lstStyle>
            <a:lvl1pPr marL="0" indent="0">
              <a:buNone/>
              <a:defRPr sz="13300"/>
            </a:lvl1pPr>
            <a:lvl2pPr marL="1902454" indent="0">
              <a:buNone/>
              <a:defRPr sz="11700"/>
            </a:lvl2pPr>
            <a:lvl3pPr marL="3804916" indent="0">
              <a:buNone/>
              <a:defRPr sz="10000"/>
            </a:lvl3pPr>
            <a:lvl4pPr marL="5707370" indent="0">
              <a:buNone/>
              <a:defRPr sz="8300"/>
            </a:lvl4pPr>
            <a:lvl5pPr marL="7609833" indent="0">
              <a:buNone/>
              <a:defRPr sz="8300"/>
            </a:lvl5pPr>
            <a:lvl6pPr marL="9512287" indent="0">
              <a:buNone/>
              <a:defRPr sz="8300"/>
            </a:lvl6pPr>
            <a:lvl7pPr marL="11414745" indent="0">
              <a:buNone/>
              <a:defRPr sz="8300"/>
            </a:lvl7pPr>
            <a:lvl8pPr marL="13317203" indent="0">
              <a:buNone/>
              <a:defRPr sz="8300"/>
            </a:lvl8pPr>
            <a:lvl9pPr marL="15219657" indent="0">
              <a:buNone/>
              <a:defRPr sz="8300"/>
            </a:lvl9pPr>
          </a:lstStyle>
          <a:p>
            <a:endParaRPr lang="ca-ES"/>
          </a:p>
        </p:txBody>
      </p:sp>
      <p:sp>
        <p:nvSpPr>
          <p:cNvPr id="4" name="3 Marcador de texto"/>
          <p:cNvSpPr>
            <a:spLocks noGrp="1"/>
          </p:cNvSpPr>
          <p:nvPr>
            <p:ph type="body" sz="half" idx="2"/>
          </p:nvPr>
        </p:nvSpPr>
        <p:spPr>
          <a:xfrm>
            <a:off x="5998564" y="28178524"/>
            <a:ext cx="18362295" cy="4225526"/>
          </a:xfrm>
        </p:spPr>
        <p:txBody>
          <a:bodyPr/>
          <a:lstStyle>
            <a:lvl1pPr marL="0" indent="0">
              <a:buNone/>
              <a:defRPr sz="5800"/>
            </a:lvl1pPr>
            <a:lvl2pPr marL="1902454" indent="0">
              <a:buNone/>
              <a:defRPr sz="5000"/>
            </a:lvl2pPr>
            <a:lvl3pPr marL="3804916" indent="0">
              <a:buNone/>
              <a:defRPr sz="4200"/>
            </a:lvl3pPr>
            <a:lvl4pPr marL="5707370" indent="0">
              <a:buNone/>
              <a:defRPr sz="3700"/>
            </a:lvl4pPr>
            <a:lvl5pPr marL="7609833" indent="0">
              <a:buNone/>
              <a:defRPr sz="3700"/>
            </a:lvl5pPr>
            <a:lvl6pPr marL="9512287" indent="0">
              <a:buNone/>
              <a:defRPr sz="3700"/>
            </a:lvl6pPr>
            <a:lvl7pPr marL="11414745" indent="0">
              <a:buNone/>
              <a:defRPr sz="3700"/>
            </a:lvl7pPr>
            <a:lvl8pPr marL="13317203" indent="0">
              <a:buNone/>
              <a:defRPr sz="3700"/>
            </a:lvl8pPr>
            <a:lvl9pPr marL="15219657" indent="0">
              <a:buNone/>
              <a:defRPr sz="3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B97A92-6FDE-402B-9FC1-488D48A7D5BB}" type="datetimeFigureOut">
              <a:rPr lang="ca-ES" smtClean="0"/>
              <a:t>15/07/2019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FE86512B-99D8-4DBA-9ACC-1818ABA5F4B6}" type="slidenum">
              <a:rPr lang="ca-ES" smtClean="0"/>
              <a:t>‹Nº›</a:t>
            </a:fld>
            <a:endParaRPr lang="ca-ES"/>
          </a:p>
        </p:txBody>
      </p:sp>
    </p:spTree>
    <p:extLst>
      <p:ext uri="{BB962C8B-B14F-4D97-AF65-F5344CB8AC3E}">
        <p14:creationId xmlns:p14="http://schemas.microsoft.com/office/powerpoint/2010/main" val="268245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530191" y="1441850"/>
            <a:ext cx="27543443" cy="6000750"/>
          </a:xfrm>
          <a:prstGeom prst="rect">
            <a:avLst/>
          </a:prstGeom>
        </p:spPr>
        <p:txBody>
          <a:bodyPr vert="horz" lIns="380494" tIns="190243" rIns="380494" bIns="190243"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1530191" y="8401063"/>
            <a:ext cx="27543443" cy="23761306"/>
          </a:xfrm>
          <a:prstGeom prst="rect">
            <a:avLst/>
          </a:prstGeom>
        </p:spPr>
        <p:txBody>
          <a:bodyPr vert="horz" lIns="380494" tIns="190243" rIns="380494" bIns="19024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1530191" y="33370840"/>
            <a:ext cx="7140893" cy="1916906"/>
          </a:xfrm>
          <a:prstGeom prst="rect">
            <a:avLst/>
          </a:prstGeom>
        </p:spPr>
        <p:txBody>
          <a:bodyPr vert="horz" lIns="380494" tIns="190243" rIns="380494" bIns="190243" rtlCol="0" anchor="ctr"/>
          <a:lstStyle>
            <a:lvl1pPr algn="l">
              <a:defRPr sz="5000">
                <a:solidFill>
                  <a:schemeClr val="tx1">
                    <a:tint val="75000"/>
                  </a:schemeClr>
                </a:solidFill>
              </a:defRPr>
            </a:lvl1pPr>
          </a:lstStyle>
          <a:p>
            <a:fld id="{21B97A92-6FDE-402B-9FC1-488D48A7D5BB}" type="datetimeFigureOut">
              <a:rPr lang="ca-ES" smtClean="0"/>
              <a:t>15/07/2019</a:t>
            </a:fld>
            <a:endParaRPr lang="ca-ES"/>
          </a:p>
        </p:txBody>
      </p:sp>
      <p:sp>
        <p:nvSpPr>
          <p:cNvPr id="5" name="4 Marcador de pie de página"/>
          <p:cNvSpPr>
            <a:spLocks noGrp="1"/>
          </p:cNvSpPr>
          <p:nvPr>
            <p:ph type="ftr" sz="quarter" idx="3"/>
          </p:nvPr>
        </p:nvSpPr>
        <p:spPr>
          <a:xfrm>
            <a:off x="10456307" y="33370840"/>
            <a:ext cx="9691211" cy="1916906"/>
          </a:xfrm>
          <a:prstGeom prst="rect">
            <a:avLst/>
          </a:prstGeom>
        </p:spPr>
        <p:txBody>
          <a:bodyPr vert="horz" lIns="380494" tIns="190243" rIns="380494" bIns="190243" rtlCol="0" anchor="ctr"/>
          <a:lstStyle>
            <a:lvl1pPr algn="ctr">
              <a:defRPr sz="50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21932741" y="33370840"/>
            <a:ext cx="7140893" cy="1916906"/>
          </a:xfrm>
          <a:prstGeom prst="rect">
            <a:avLst/>
          </a:prstGeom>
        </p:spPr>
        <p:txBody>
          <a:bodyPr vert="horz" lIns="380494" tIns="190243" rIns="380494" bIns="190243" rtlCol="0" anchor="ctr"/>
          <a:lstStyle>
            <a:lvl1pPr algn="r">
              <a:defRPr sz="5000">
                <a:solidFill>
                  <a:schemeClr val="tx1">
                    <a:tint val="75000"/>
                  </a:schemeClr>
                </a:solidFill>
              </a:defRPr>
            </a:lvl1pPr>
          </a:lstStyle>
          <a:p>
            <a:fld id="{FE86512B-99D8-4DBA-9ACC-1818ABA5F4B6}" type="slidenum">
              <a:rPr lang="ca-ES" smtClean="0"/>
              <a:t>‹Nº›</a:t>
            </a:fld>
            <a:endParaRPr lang="ca-ES"/>
          </a:p>
        </p:txBody>
      </p:sp>
    </p:spTree>
    <p:extLst>
      <p:ext uri="{BB962C8B-B14F-4D97-AF65-F5344CB8AC3E}">
        <p14:creationId xmlns:p14="http://schemas.microsoft.com/office/powerpoint/2010/main" val="13112536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3804916" rtl="0" eaLnBrk="1" latinLnBrk="0" hangingPunct="1">
        <a:spcBef>
          <a:spcPct val="0"/>
        </a:spcBef>
        <a:buNone/>
        <a:defRPr sz="18300" kern="1200">
          <a:solidFill>
            <a:schemeClr val="tx1"/>
          </a:solidFill>
          <a:latin typeface="+mj-lt"/>
          <a:ea typeface="+mj-ea"/>
          <a:cs typeface="+mj-cs"/>
        </a:defRPr>
      </a:lvl1pPr>
    </p:titleStyle>
    <p:bodyStyle>
      <a:lvl1pPr marL="1426847" indent="-1426847" algn="l" defTabSz="3804916" rtl="0" eaLnBrk="1" latinLnBrk="0" hangingPunct="1">
        <a:spcBef>
          <a:spcPct val="20000"/>
        </a:spcBef>
        <a:buFont typeface="Arial" pitchFamily="34" charset="0"/>
        <a:buChar char="•"/>
        <a:defRPr sz="13300" kern="1200">
          <a:solidFill>
            <a:schemeClr val="tx1"/>
          </a:solidFill>
          <a:latin typeface="+mn-lt"/>
          <a:ea typeface="+mn-ea"/>
          <a:cs typeface="+mn-cs"/>
        </a:defRPr>
      </a:lvl1pPr>
      <a:lvl2pPr marL="3091493" indent="-1189035" algn="l" defTabSz="3804916" rtl="0" eaLnBrk="1" latinLnBrk="0" hangingPunct="1">
        <a:spcBef>
          <a:spcPct val="20000"/>
        </a:spcBef>
        <a:buFont typeface="Arial" pitchFamily="34" charset="0"/>
        <a:buChar char="–"/>
        <a:defRPr sz="11700" kern="1200">
          <a:solidFill>
            <a:schemeClr val="tx1"/>
          </a:solidFill>
          <a:latin typeface="+mn-lt"/>
          <a:ea typeface="+mn-ea"/>
          <a:cs typeface="+mn-cs"/>
        </a:defRPr>
      </a:lvl2pPr>
      <a:lvl3pPr marL="4756143" indent="-951231" algn="l" defTabSz="3804916" rtl="0" eaLnBrk="1" latinLnBrk="0" hangingPunct="1">
        <a:spcBef>
          <a:spcPct val="20000"/>
        </a:spcBef>
        <a:buFont typeface="Arial" pitchFamily="34" charset="0"/>
        <a:buChar char="•"/>
        <a:defRPr sz="10000" kern="1200">
          <a:solidFill>
            <a:schemeClr val="tx1"/>
          </a:solidFill>
          <a:latin typeface="+mn-lt"/>
          <a:ea typeface="+mn-ea"/>
          <a:cs typeface="+mn-cs"/>
        </a:defRPr>
      </a:lvl3pPr>
      <a:lvl4pPr marL="6658601" indent="-951231" algn="l" defTabSz="380491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561064" indent="-951231" algn="l" defTabSz="380491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463518" indent="-951231" algn="l" defTabSz="380491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365972" indent="-951231" algn="l" defTabSz="380491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268434" indent="-951231" algn="l" defTabSz="380491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170888" indent="-951231" algn="l" defTabSz="380491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s-ES"/>
      </a:defPPr>
      <a:lvl1pPr marL="0" algn="l" defTabSz="3804916" rtl="0" eaLnBrk="1" latinLnBrk="0" hangingPunct="1">
        <a:defRPr sz="7500" kern="1200">
          <a:solidFill>
            <a:schemeClr val="tx1"/>
          </a:solidFill>
          <a:latin typeface="+mn-lt"/>
          <a:ea typeface="+mn-ea"/>
          <a:cs typeface="+mn-cs"/>
        </a:defRPr>
      </a:lvl1pPr>
      <a:lvl2pPr marL="1902454" algn="l" defTabSz="3804916" rtl="0" eaLnBrk="1" latinLnBrk="0" hangingPunct="1">
        <a:defRPr sz="7500" kern="1200">
          <a:solidFill>
            <a:schemeClr val="tx1"/>
          </a:solidFill>
          <a:latin typeface="+mn-lt"/>
          <a:ea typeface="+mn-ea"/>
          <a:cs typeface="+mn-cs"/>
        </a:defRPr>
      </a:lvl2pPr>
      <a:lvl3pPr marL="3804916" algn="l" defTabSz="3804916" rtl="0" eaLnBrk="1" latinLnBrk="0" hangingPunct="1">
        <a:defRPr sz="7500" kern="1200">
          <a:solidFill>
            <a:schemeClr val="tx1"/>
          </a:solidFill>
          <a:latin typeface="+mn-lt"/>
          <a:ea typeface="+mn-ea"/>
          <a:cs typeface="+mn-cs"/>
        </a:defRPr>
      </a:lvl3pPr>
      <a:lvl4pPr marL="5707370" algn="l" defTabSz="3804916" rtl="0" eaLnBrk="1" latinLnBrk="0" hangingPunct="1">
        <a:defRPr sz="7500" kern="1200">
          <a:solidFill>
            <a:schemeClr val="tx1"/>
          </a:solidFill>
          <a:latin typeface="+mn-lt"/>
          <a:ea typeface="+mn-ea"/>
          <a:cs typeface="+mn-cs"/>
        </a:defRPr>
      </a:lvl4pPr>
      <a:lvl5pPr marL="7609833" algn="l" defTabSz="3804916" rtl="0" eaLnBrk="1" latinLnBrk="0" hangingPunct="1">
        <a:defRPr sz="7500" kern="1200">
          <a:solidFill>
            <a:schemeClr val="tx1"/>
          </a:solidFill>
          <a:latin typeface="+mn-lt"/>
          <a:ea typeface="+mn-ea"/>
          <a:cs typeface="+mn-cs"/>
        </a:defRPr>
      </a:lvl5pPr>
      <a:lvl6pPr marL="9512287" algn="l" defTabSz="3804916" rtl="0" eaLnBrk="1" latinLnBrk="0" hangingPunct="1">
        <a:defRPr sz="7500" kern="1200">
          <a:solidFill>
            <a:schemeClr val="tx1"/>
          </a:solidFill>
          <a:latin typeface="+mn-lt"/>
          <a:ea typeface="+mn-ea"/>
          <a:cs typeface="+mn-cs"/>
        </a:defRPr>
      </a:lvl6pPr>
      <a:lvl7pPr marL="11414745" algn="l" defTabSz="3804916" rtl="0" eaLnBrk="1" latinLnBrk="0" hangingPunct="1">
        <a:defRPr sz="7500" kern="1200">
          <a:solidFill>
            <a:schemeClr val="tx1"/>
          </a:solidFill>
          <a:latin typeface="+mn-lt"/>
          <a:ea typeface="+mn-ea"/>
          <a:cs typeface="+mn-cs"/>
        </a:defRPr>
      </a:lvl7pPr>
      <a:lvl8pPr marL="13317203" algn="l" defTabSz="3804916" rtl="0" eaLnBrk="1" latinLnBrk="0" hangingPunct="1">
        <a:defRPr sz="7500" kern="1200">
          <a:solidFill>
            <a:schemeClr val="tx1"/>
          </a:solidFill>
          <a:latin typeface="+mn-lt"/>
          <a:ea typeface="+mn-ea"/>
          <a:cs typeface="+mn-cs"/>
        </a:defRPr>
      </a:lvl8pPr>
      <a:lvl9pPr marL="15219657" algn="l" defTabSz="3804916"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hyperlink" Target="mailto:albert.manich@iqac.csic.es"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72076" y="432298"/>
            <a:ext cx="30351516" cy="35571952"/>
            <a:chOff x="72076" y="432298"/>
            <a:chExt cx="30351516" cy="35571952"/>
          </a:xfrm>
        </p:grpSpPr>
        <p:sp>
          <p:nvSpPr>
            <p:cNvPr id="77" name="28 Rectángulo redondeado"/>
            <p:cNvSpPr/>
            <p:nvPr/>
          </p:nvSpPr>
          <p:spPr>
            <a:xfrm>
              <a:off x="745373" y="28548738"/>
              <a:ext cx="23701555" cy="5608676"/>
            </a:xfrm>
            <a:prstGeom prst="roundRect">
              <a:avLst>
                <a:gd name="adj" fmla="val 1244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37" name="Rectángulo redondeado 36"/>
            <p:cNvSpPr/>
            <p:nvPr/>
          </p:nvSpPr>
          <p:spPr>
            <a:xfrm>
              <a:off x="9531815" y="17066146"/>
              <a:ext cx="14915113" cy="5145318"/>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1" name="Picture 2" descr="Resultado de imagen de logo csic"/>
            <p:cNvPicPr>
              <a:picLocks noChangeAspect="1" noChangeArrowheads="1"/>
            </p:cNvPicPr>
            <p:nvPr/>
          </p:nvPicPr>
          <p:blipFill rotWithShape="1">
            <a:blip r:embed="rId3">
              <a:extLst>
                <a:ext uri="{28A0092B-C50C-407E-A947-70E740481C1C}">
                  <a14:useLocalDpi xmlns:a14="http://schemas.microsoft.com/office/drawing/2010/main" val="0"/>
                </a:ext>
              </a:extLst>
            </a:blip>
            <a:srcRect l="8636" t="20195" r="7191" b="21865"/>
            <a:stretch/>
          </p:blipFill>
          <p:spPr bwMode="auto">
            <a:xfrm>
              <a:off x="25046558" y="576311"/>
              <a:ext cx="5050973" cy="1765987"/>
            </a:xfrm>
            <a:prstGeom prst="rect">
              <a:avLst/>
            </a:prstGeom>
            <a:noFill/>
            <a:extLst>
              <a:ext uri="{909E8E84-426E-40DD-AFC4-6F175D3DCCD1}">
                <a14:hiddenFill xmlns:a14="http://schemas.microsoft.com/office/drawing/2010/main">
                  <a:solidFill>
                    <a:srgbClr val="FFFFFF"/>
                  </a:solidFill>
                </a14:hiddenFill>
              </a:ext>
            </a:extLst>
          </p:spPr>
        </p:pic>
        <p:sp>
          <p:nvSpPr>
            <p:cNvPr id="29" name="28 Rectángulo redondeado"/>
            <p:cNvSpPr/>
            <p:nvPr/>
          </p:nvSpPr>
          <p:spPr>
            <a:xfrm>
              <a:off x="654020" y="22560825"/>
              <a:ext cx="23792908" cy="5608676"/>
            </a:xfrm>
            <a:prstGeom prst="roundRect">
              <a:avLst>
                <a:gd name="adj" fmla="val 1244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ca-ES"/>
            </a:p>
          </p:txBody>
        </p:sp>
        <p:pic>
          <p:nvPicPr>
            <p:cNvPr id="8" name="7 Imagen"/>
            <p:cNvPicPr>
              <a:picLocks noChangeAspect="1"/>
            </p:cNvPicPr>
            <p:nvPr/>
          </p:nvPicPr>
          <p:blipFill rotWithShape="1">
            <a:blip r:embed="rId4" cstate="print">
              <a:extLst>
                <a:ext uri="{28A0092B-C50C-407E-A947-70E740481C1C}">
                  <a14:useLocalDpi xmlns:a14="http://schemas.microsoft.com/office/drawing/2010/main" val="0"/>
                </a:ext>
              </a:extLst>
            </a:blip>
            <a:srcRect b="15190"/>
            <a:stretch/>
          </p:blipFill>
          <p:spPr>
            <a:xfrm>
              <a:off x="72076" y="432298"/>
              <a:ext cx="8046629" cy="4824538"/>
            </a:xfrm>
            <a:prstGeom prst="rect">
              <a:avLst/>
            </a:prstGeom>
          </p:spPr>
        </p:pic>
        <p:sp>
          <p:nvSpPr>
            <p:cNvPr id="5" name="4 CuadroTexto"/>
            <p:cNvSpPr txBox="1"/>
            <p:nvPr/>
          </p:nvSpPr>
          <p:spPr>
            <a:xfrm>
              <a:off x="8320903" y="3412661"/>
              <a:ext cx="21878503" cy="1569660"/>
            </a:xfrm>
            <a:prstGeom prst="rect">
              <a:avLst/>
            </a:prstGeom>
            <a:noFill/>
          </p:spPr>
          <p:txBody>
            <a:bodyPr wrap="square" rtlCol="0">
              <a:spAutoFit/>
            </a:bodyPr>
            <a:lstStyle/>
            <a:p>
              <a:r>
                <a:rPr lang="ca-ES" sz="3200" u="sng" dirty="0" smtClean="0"/>
                <a:t>Albert M MANICH</a:t>
              </a:r>
              <a:r>
                <a:rPr lang="ca-ES" sz="3200" dirty="0" smtClean="0"/>
                <a:t>; Sonia PÉREZ-RENTERO; Cristina ALONSO; </a:t>
              </a:r>
              <a:r>
                <a:rPr lang="ca-ES" sz="3200" dirty="0"/>
                <a:t>Luisa </a:t>
              </a:r>
              <a:r>
                <a:rPr lang="ca-ES" sz="3200" dirty="0" smtClean="0"/>
                <a:t>CODERCH; Meritxell MARTÍ</a:t>
              </a:r>
              <a:endParaRPr lang="es-ES" sz="3200" dirty="0"/>
            </a:p>
            <a:p>
              <a:r>
                <a:rPr lang="en-US" sz="3200" i="1" dirty="0"/>
                <a:t>Institute of Advanced Chemistry of Catalonia, IQAC-CSIC, Barcelona, Spain</a:t>
              </a:r>
              <a:endParaRPr lang="es-ES" sz="3200" dirty="0"/>
            </a:p>
            <a:p>
              <a:r>
                <a:rPr lang="en-US" sz="3200" i="1" u="sng" dirty="0" smtClean="0">
                  <a:solidFill>
                    <a:srgbClr val="C00000"/>
                  </a:solidFill>
                  <a:hlinkClick r:id="rId5"/>
                </a:rPr>
                <a:t>albert.manich@iqac.csic.es</a:t>
              </a:r>
              <a:endParaRPr lang="ca-ES" sz="3200" u="sng" dirty="0">
                <a:solidFill>
                  <a:srgbClr val="C00000"/>
                </a:solidFill>
              </a:endParaRPr>
            </a:p>
          </p:txBody>
        </p:sp>
        <p:sp>
          <p:nvSpPr>
            <p:cNvPr id="7" name="6 CuadroTexto"/>
            <p:cNvSpPr txBox="1"/>
            <p:nvPr/>
          </p:nvSpPr>
          <p:spPr>
            <a:xfrm>
              <a:off x="684287" y="767945"/>
              <a:ext cx="25058785" cy="240065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EVALUATION OF HEALTHY AND ECOLOGICAL FRIENDLY</a:t>
              </a:r>
            </a:p>
            <a:p>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FLAME RETARDANTS FOR TEXTILES USING THERMAL ANALYSIS</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3"/>
            <p:cNvSpPr txBox="1"/>
            <p:nvPr/>
          </p:nvSpPr>
          <p:spPr>
            <a:xfrm>
              <a:off x="2147249" y="34420074"/>
              <a:ext cx="10761429" cy="1200329"/>
            </a:xfrm>
            <a:prstGeom prst="rect">
              <a:avLst/>
            </a:prstGeom>
            <a:noFill/>
          </p:spPr>
          <p:txBody>
            <a:bodyPr wrap="square" rtlCol="0">
              <a:spAutoFit/>
            </a:bodyPr>
            <a:lstStyle/>
            <a:p>
              <a:r>
                <a:rPr lang="en-US" sz="2400" b="1" dirty="0"/>
                <a:t>Acknowledgement: </a:t>
              </a:r>
              <a:r>
                <a:rPr lang="en-US" sz="2400" dirty="0"/>
                <a:t>Authors wish to thank the LIFE Environmental Policy and Governance program from the European Union for its financial contribution to the FLAREX-LIFE project (LIFE16 ENV/ES/000374).</a:t>
              </a:r>
              <a:endParaRPr lang="es-ES" sz="2400" dirty="0"/>
            </a:p>
          </p:txBody>
        </p:sp>
        <p:pic>
          <p:nvPicPr>
            <p:cNvPr id="10" name="Imagen 4" descr="Life+"/>
            <p:cNvPicPr>
              <a:picLocks noChangeAspect="1" noChangeArrowheads="1"/>
            </p:cNvPicPr>
            <p:nvPr/>
          </p:nvPicPr>
          <p:blipFill>
            <a:blip r:embed="rId6" cstate="print"/>
            <a:srcRect/>
            <a:stretch>
              <a:fillRect/>
            </a:stretch>
          </p:blipFill>
          <p:spPr bwMode="auto">
            <a:xfrm>
              <a:off x="336050" y="34482524"/>
              <a:ext cx="1466490" cy="1075428"/>
            </a:xfrm>
            <a:prstGeom prst="rect">
              <a:avLst/>
            </a:prstGeom>
            <a:noFill/>
          </p:spPr>
        </p:pic>
        <p:sp>
          <p:nvSpPr>
            <p:cNvPr id="11" name="Rectangle 11"/>
            <p:cNvSpPr/>
            <p:nvPr/>
          </p:nvSpPr>
          <p:spPr>
            <a:xfrm>
              <a:off x="883085" y="5760890"/>
              <a:ext cx="29180467" cy="92025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en-US" sz="4000" b="1" dirty="0" smtClean="0">
                  <a:solidFill>
                    <a:schemeClr val="accent6">
                      <a:lumMod val="60000"/>
                      <a:lumOff val="40000"/>
                    </a:schemeClr>
                  </a:solidFill>
                  <a:latin typeface="+mj-lt"/>
                  <a:cs typeface="Arial" pitchFamily="34" charset="0"/>
                </a:rPr>
                <a:t>ABSTRACT	       	               	                                                     	</a:t>
              </a:r>
              <a:r>
                <a:rPr lang="en-US" sz="4000" b="1" dirty="0" smtClean="0">
                  <a:solidFill>
                    <a:schemeClr val="accent6">
                      <a:lumMod val="60000"/>
                      <a:lumOff val="40000"/>
                    </a:schemeClr>
                  </a:solidFill>
                  <a:cs typeface="Arial" pitchFamily="34" charset="0"/>
                </a:rPr>
                <a:t>FLAREX : </a:t>
              </a:r>
              <a:r>
                <a:rPr lang="en-US" sz="4000" b="1" dirty="0">
                  <a:solidFill>
                    <a:schemeClr val="accent6">
                      <a:lumMod val="60000"/>
                      <a:lumOff val="40000"/>
                    </a:schemeClr>
                  </a:solidFill>
                  <a:cs typeface="Arial" pitchFamily="34" charset="0"/>
                </a:rPr>
                <a:t>PROJECT OBJECTIVES - PARTICIPANTS</a:t>
              </a:r>
              <a:endParaRPr lang="fr-FR" sz="4000" b="1" dirty="0">
                <a:solidFill>
                  <a:schemeClr val="accent6">
                    <a:lumMod val="60000"/>
                    <a:lumOff val="40000"/>
                  </a:schemeClr>
                </a:solidFill>
                <a:cs typeface="Arial" panose="020B0604020202020204" pitchFamily="34" charset="0"/>
              </a:endParaRPr>
            </a:p>
          </p:txBody>
        </p:sp>
        <p:pic>
          <p:nvPicPr>
            <p:cNvPr id="1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5598"/>
            <a:stretch/>
          </p:blipFill>
          <p:spPr bwMode="auto">
            <a:xfrm>
              <a:off x="18952182" y="6683475"/>
              <a:ext cx="5206714" cy="519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CuadroTexto"/>
            <p:cNvSpPr txBox="1"/>
            <p:nvPr/>
          </p:nvSpPr>
          <p:spPr>
            <a:xfrm>
              <a:off x="1116336" y="6480970"/>
              <a:ext cx="18117574" cy="5632311"/>
            </a:xfrm>
            <a:prstGeom prst="rect">
              <a:avLst/>
            </a:prstGeom>
            <a:noFill/>
          </p:spPr>
          <p:txBody>
            <a:bodyPr wrap="square" rtlCol="0">
              <a:spAutoFit/>
            </a:bodyPr>
            <a:lstStyle/>
            <a:p>
              <a:r>
                <a:rPr lang="en-GB" sz="2400" dirty="0" smtClean="0"/>
                <a:t>Flame Retardants (FR) are a group of anthropogenic environmental contaminants used at a relatively high concentration in many applications. Currently, the largest marked group of FRs is halogenated FR, and many of them are considered toxic, persistent and bio accumulative. Non-halogenated alternatives are a possible solution for the problem, but there is a lack of knowledge concerning environmental impact, health risks during the production process and final use.</a:t>
              </a:r>
            </a:p>
            <a:p>
              <a:r>
                <a:rPr lang="en-GB" sz="2400" dirty="0" smtClean="0"/>
                <a:t>The main objective of this work is the mitigation of the environmental and human health impacts of flame retardants in textile applications looking for new efficient alternatives able to replace the most common FR applied in textile finishing, based on substances with toxic compounds which contain halogens, formaldehyde and antimony  (1, 2).</a:t>
              </a:r>
            </a:p>
            <a:p>
              <a:r>
                <a:rPr lang="en-GB" sz="2400" dirty="0" smtClean="0"/>
                <a:t>In the framework of the LIFE-FLAREX project, new more ecological and healthy alternatives are being proposed, and the determination of the thermal stability has been made by DSC and TGA. In this work, the thermal stability of the new FR for cotton and polyester fabrics have been measured and the results have been compared with those given by the best FR applied to cotton/polyester blended fabric (3).</a:t>
              </a:r>
            </a:p>
            <a:p>
              <a:r>
                <a:rPr lang="en-GB" sz="2400" dirty="0" smtClean="0"/>
                <a:t>The thermal behaviour of the treated and non-treated fabrics using the different more ecological alternatives have been measured by differential scanning calorimetry DSC up to 550ºC and </a:t>
              </a:r>
              <a:r>
                <a:rPr lang="en-GB" sz="2400" dirty="0" err="1" smtClean="0"/>
                <a:t>thermogravimetric</a:t>
              </a:r>
              <a:r>
                <a:rPr lang="en-GB" sz="2400" dirty="0" smtClean="0"/>
                <a:t> analysis TGA up to 600ºC in N</a:t>
              </a:r>
              <a:r>
                <a:rPr lang="en-GB" sz="2400" baseline="-25000" dirty="0" smtClean="0"/>
                <a:t>2</a:t>
              </a:r>
              <a:r>
                <a:rPr lang="en-GB" sz="2400" dirty="0" smtClean="0"/>
                <a:t> and O</a:t>
              </a:r>
              <a:r>
                <a:rPr lang="en-GB" sz="2400" baseline="-25000" dirty="0" smtClean="0"/>
                <a:t>2</a:t>
              </a:r>
              <a:r>
                <a:rPr lang="en-GB" sz="2400" dirty="0" smtClean="0"/>
                <a:t> atmospheres because the obtained results are in accordance with those given by the micro-scale combustion calorimeter [4]. Flame retardants based on expandable graphite, </a:t>
              </a:r>
              <a:r>
                <a:rPr lang="en-GB" sz="2400" dirty="0" err="1" smtClean="0"/>
                <a:t>dialkil</a:t>
              </a:r>
              <a:r>
                <a:rPr lang="en-GB" sz="2400" dirty="0" smtClean="0"/>
                <a:t> </a:t>
              </a:r>
              <a:r>
                <a:rPr lang="en-GB" sz="2400" dirty="0" err="1" smtClean="0"/>
                <a:t>phosphono</a:t>
              </a:r>
              <a:r>
                <a:rPr lang="en-GB" sz="2400" dirty="0" smtClean="0"/>
                <a:t> carboxylic acid amide and </a:t>
              </a:r>
              <a:r>
                <a:rPr lang="en-GB" sz="2400" dirty="0" err="1" smtClean="0"/>
                <a:t>decabrome</a:t>
              </a:r>
              <a:r>
                <a:rPr lang="en-GB" sz="2400" dirty="0" smtClean="0"/>
                <a:t> diphenyl ethane with antimony trioxide are analysed, and the results are compared with those given by the application of ammonium polyphosphate and guanidine phosphate to a cotton/polyester 50/50 blend [3]. </a:t>
              </a:r>
              <a:endParaRPr lang="en-GB" sz="2400" dirty="0"/>
            </a:p>
          </p:txBody>
        </p:sp>
        <p:sp>
          <p:nvSpPr>
            <p:cNvPr id="17" name="2 CuadroTexto"/>
            <p:cNvSpPr txBox="1">
              <a:spLocks noChangeArrowheads="1"/>
            </p:cNvSpPr>
            <p:nvPr/>
          </p:nvSpPr>
          <p:spPr bwMode="auto">
            <a:xfrm>
              <a:off x="24120796" y="6572028"/>
              <a:ext cx="5615416" cy="526297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smtClean="0"/>
                <a:t>LIFE-FLAREX AIMS TO CARRY OUT AN ANALYSIS OF THE </a:t>
              </a:r>
              <a:r>
                <a:rPr lang="en-US" sz="2400" b="1" dirty="0" smtClean="0"/>
                <a:t>ENVIRONMENTAL IMPACT </a:t>
              </a:r>
              <a:r>
                <a:rPr lang="en-US" sz="2400" dirty="0" smtClean="0"/>
                <a:t>OF THE BEST TECHNOLOGIES CURRENTLY AVAILABLE TO </a:t>
              </a:r>
              <a:r>
                <a:rPr lang="en-US" sz="2400" b="1" dirty="0" smtClean="0"/>
                <a:t>REPLACE THE TOXIC FLAME RETARDANTS</a:t>
              </a:r>
              <a:r>
                <a:rPr lang="en-US" sz="2400" dirty="0" smtClean="0"/>
                <a:t> (FRS) USED IN </a:t>
              </a:r>
              <a:r>
                <a:rPr lang="en-US" sz="2400" b="1" dirty="0" smtClean="0"/>
                <a:t>TEXTILE FINISHING PROCESSES</a:t>
              </a:r>
              <a:r>
                <a:rPr lang="en-US" sz="2400" dirty="0" smtClean="0"/>
                <a:t>. </a:t>
              </a:r>
            </a:p>
            <a:p>
              <a:r>
                <a:rPr lang="en-US" sz="2400" dirty="0" smtClean="0"/>
                <a:t>THE PROJECT WILL FOCUS ON THOSE THAT ARE HALOGENATED, CONTAIN ANTIMONY OR ARE FORMALDEHYDE-RELEASING, AND TRY TO LOOK FOR THE </a:t>
              </a:r>
              <a:r>
                <a:rPr lang="en-US" sz="2400" u="sng" dirty="0" smtClean="0"/>
                <a:t>BEST ALTERNATIVES</a:t>
              </a:r>
              <a:r>
                <a:rPr lang="en-US" sz="2400" dirty="0" smtClean="0"/>
                <a:t>:</a:t>
              </a:r>
            </a:p>
            <a:p>
              <a:pPr algn="ctr"/>
              <a:r>
                <a:rPr lang="en-US" sz="2400" b="1" i="1" dirty="0" smtClean="0"/>
                <a:t>LESS TOXIC FR’s WITH LOWER ENVIRONMENTAL IMPACT BUT KEEPING AT THE SAME TIME THE REQUIRED FIRE RETARDANCY PROPERTIES OF THE FABRIC</a:t>
              </a:r>
              <a:r>
                <a:rPr lang="en-US" sz="2400" dirty="0" smtClean="0"/>
                <a:t>.</a:t>
              </a:r>
              <a:endParaRPr lang="ca-ES" sz="2400" dirty="0"/>
            </a:p>
          </p:txBody>
        </p:sp>
        <p:sp>
          <p:nvSpPr>
            <p:cNvPr id="2" name="1 CuadroTexto"/>
            <p:cNvSpPr txBox="1"/>
            <p:nvPr/>
          </p:nvSpPr>
          <p:spPr>
            <a:xfrm>
              <a:off x="8118704" y="12661292"/>
              <a:ext cx="21728823" cy="32316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3600" b="1" dirty="0" smtClean="0">
                  <a:solidFill>
                    <a:schemeClr val="accent6">
                      <a:lumMod val="60000"/>
                      <a:lumOff val="40000"/>
                    </a:schemeClr>
                  </a:solidFill>
                </a:rPr>
                <a:t>INTRODUCTION</a:t>
              </a:r>
            </a:p>
            <a:p>
              <a:r>
                <a:rPr lang="tr-TR" sz="2400" dirty="0" smtClean="0"/>
                <a:t>The </a:t>
              </a:r>
              <a:r>
                <a:rPr lang="tr-TR" sz="2400" dirty="0"/>
                <a:t>low thermal stability, easy ignition and rapid combustion of cellulose fibres represent a weaknesses and limitation in the production of fire-protective textiles when they are blended with synthetic fibres. Consequently, the application of flame retardants has been traditionally focussed on their effect on cellulosic fibres. </a:t>
              </a:r>
              <a:r>
                <a:rPr lang="en-GB" sz="2400" dirty="0" smtClean="0"/>
                <a:t>Flame retardants are applied to decrease the combustible power of textiles and favour the release of inert volatiles [1]. The toxicity and the environmental impact of halogenated flame retardants turn aside the interest for halogen-free flame retardants based on more healthy and environmental friendly alternatives like intumescent flame retardants (IFR) based on ammonium polyphosphates and expandable graphite that act as a blowing agent that limits mass and heat transfer, oxygen diffusion  and smoke suppressor.</a:t>
              </a:r>
            </a:p>
            <a:p>
              <a:r>
                <a:rPr lang="en-GB" sz="2400" dirty="0" smtClean="0"/>
                <a:t>The application of </a:t>
              </a:r>
              <a:r>
                <a:rPr lang="en-GB" sz="2400" b="1" dirty="0" smtClean="0">
                  <a:solidFill>
                    <a:schemeClr val="accent6">
                      <a:lumMod val="60000"/>
                      <a:lumOff val="40000"/>
                    </a:schemeClr>
                  </a:solidFill>
                </a:rPr>
                <a:t>thermal analysis techniques </a:t>
              </a:r>
              <a:r>
                <a:rPr lang="en-GB" sz="2400" dirty="0" smtClean="0"/>
                <a:t>enables to asses the effect of the flame retardants on thermal stability and final residue at 600ºC in N2 and O2 atmospheres. The results are in accordance with those of the heat release rate given by a micro-scale combustion calorimeter MCC related by Qin Chen and Tao Zhao [2].</a:t>
              </a:r>
              <a:endParaRPr lang="en-GB" sz="2400" dirty="0"/>
            </a:p>
          </p:txBody>
        </p:sp>
        <p:sp>
          <p:nvSpPr>
            <p:cNvPr id="3" name="2 CuadroTexto"/>
            <p:cNvSpPr txBox="1"/>
            <p:nvPr/>
          </p:nvSpPr>
          <p:spPr>
            <a:xfrm>
              <a:off x="684287" y="12653916"/>
              <a:ext cx="7344817" cy="32316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9050">
              <a:solidFill>
                <a:schemeClr val="accent1"/>
              </a:solidFill>
            </a:ln>
          </p:spPr>
          <p:txBody>
            <a:bodyPr wrap="square" rtlCol="0">
              <a:spAutoFit/>
            </a:bodyPr>
            <a:lstStyle/>
            <a:p>
              <a:endParaRPr lang="en-US" sz="600" dirty="0" smtClean="0"/>
            </a:p>
            <a:p>
              <a:r>
                <a:rPr lang="en-US" sz="2400" dirty="0" smtClean="0"/>
                <a:t>The </a:t>
              </a:r>
              <a:r>
                <a:rPr lang="en-US" sz="2400" b="1" dirty="0" smtClean="0">
                  <a:solidFill>
                    <a:schemeClr val="accent2">
                      <a:lumMod val="75000"/>
                    </a:schemeClr>
                  </a:solidFill>
                </a:rPr>
                <a:t>OBJECTIVE OF THIS WORK </a:t>
              </a:r>
              <a:r>
                <a:rPr lang="en-US" sz="2400" dirty="0" smtClean="0"/>
                <a:t>is </a:t>
              </a:r>
              <a:r>
                <a:rPr lang="en-US" sz="2400" dirty="0"/>
                <a:t>to </a:t>
              </a:r>
              <a:r>
                <a:rPr lang="en-US" sz="2400" dirty="0" smtClean="0"/>
                <a:t>measure the effect of a conventional FR based on </a:t>
              </a:r>
              <a:r>
                <a:rPr lang="en-US" sz="2400" dirty="0" err="1" smtClean="0"/>
                <a:t>decabromo</a:t>
              </a:r>
              <a:r>
                <a:rPr lang="en-US" sz="2400" dirty="0" smtClean="0"/>
                <a:t> diphenyl including Sb</a:t>
              </a:r>
              <a:r>
                <a:rPr lang="en-US" sz="2400" baseline="-25000" dirty="0" smtClean="0"/>
                <a:t>2</a:t>
              </a:r>
              <a:r>
                <a:rPr lang="en-US" sz="2400" dirty="0" smtClean="0"/>
                <a:t>O</a:t>
              </a:r>
              <a:r>
                <a:rPr lang="en-US" sz="2400" baseline="-25000" dirty="0" smtClean="0"/>
                <a:t>3</a:t>
              </a:r>
              <a:r>
                <a:rPr lang="en-US" sz="2400" dirty="0"/>
                <a:t> </a:t>
              </a:r>
              <a:r>
                <a:rPr lang="en-US" sz="2400" dirty="0" smtClean="0"/>
                <a:t>on the thermal behavior of cotton, the effect of </a:t>
              </a:r>
              <a:r>
                <a:rPr lang="en-US" sz="2400" dirty="0" err="1" smtClean="0"/>
                <a:t>dialkyl</a:t>
              </a:r>
              <a:r>
                <a:rPr lang="en-US" sz="2400" dirty="0" smtClean="0"/>
                <a:t> </a:t>
              </a:r>
              <a:r>
                <a:rPr lang="en-US" sz="2400" dirty="0" err="1" smtClean="0"/>
                <a:t>phosphono</a:t>
              </a:r>
              <a:r>
                <a:rPr lang="en-US" sz="2400" dirty="0" smtClean="0"/>
                <a:t> carboxylic acid amide and that of expandable graphite on the thermal behavior of polyester and compare the results with those given by the ammonium polyphosphate and guanidine </a:t>
              </a:r>
              <a:r>
                <a:rPr lang="en-US" sz="2400" dirty="0"/>
                <a:t>phosphate, on the thermal </a:t>
              </a:r>
              <a:r>
                <a:rPr lang="en-US" sz="2400" dirty="0" smtClean="0"/>
                <a:t>behavior </a:t>
              </a:r>
              <a:r>
                <a:rPr lang="en-US" sz="2400" dirty="0"/>
                <a:t>of a </a:t>
              </a:r>
              <a:r>
                <a:rPr lang="en-US" sz="2400" dirty="0" smtClean="0"/>
                <a:t>polyester/cotton fabric.</a:t>
              </a:r>
            </a:p>
            <a:p>
              <a:endParaRPr lang="en-US" sz="600" dirty="0" smtClean="0"/>
            </a:p>
          </p:txBody>
        </p:sp>
        <p:sp>
          <p:nvSpPr>
            <p:cNvPr id="6" name="5 Rectángulo redondeado"/>
            <p:cNvSpPr/>
            <p:nvPr/>
          </p:nvSpPr>
          <p:spPr>
            <a:xfrm>
              <a:off x="468264" y="5771436"/>
              <a:ext cx="29684523" cy="6598266"/>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ca-ES" dirty="0"/>
            </a:p>
          </p:txBody>
        </p:sp>
        <p:sp>
          <p:nvSpPr>
            <p:cNvPr id="12" name="11 CuadroTexto"/>
            <p:cNvSpPr txBox="1"/>
            <p:nvPr/>
          </p:nvSpPr>
          <p:spPr>
            <a:xfrm>
              <a:off x="693743" y="17145987"/>
              <a:ext cx="8703513" cy="5098832"/>
            </a:xfrm>
            <a:prstGeom prst="rect">
              <a:avLst/>
            </a:prstGeom>
            <a:noFill/>
          </p:spPr>
          <p:txBody>
            <a:bodyPr wrap="square" rtlCol="0">
              <a:spAutoFit/>
            </a:bodyPr>
            <a:lstStyle/>
            <a:p>
              <a:pPr>
                <a:spcAft>
                  <a:spcPts val="400"/>
                </a:spcAft>
              </a:pPr>
              <a:r>
                <a:rPr lang="es-ES" sz="2400" b="1" dirty="0" smtClean="0">
                  <a:solidFill>
                    <a:schemeClr val="accent4">
                      <a:lumMod val="60000"/>
                      <a:lumOff val="40000"/>
                    </a:schemeClr>
                  </a:solidFill>
                </a:rPr>
                <a:t>1- </a:t>
              </a:r>
              <a:r>
                <a:rPr lang="en-GB" sz="2400" b="1" dirty="0" smtClean="0"/>
                <a:t>DIFFERENTIAL SCANNING CALORIMETER </a:t>
              </a:r>
              <a:r>
                <a:rPr lang="es-ES" sz="2400" b="1" dirty="0" smtClean="0">
                  <a:solidFill>
                    <a:schemeClr val="accent4">
                      <a:lumMod val="60000"/>
                      <a:lumOff val="40000"/>
                    </a:schemeClr>
                  </a:solidFill>
                </a:rPr>
                <a:t>DSC </a:t>
              </a:r>
              <a:r>
                <a:rPr lang="es-ES" sz="2000" dirty="0" smtClean="0"/>
                <a:t>Mettler-Toledo DSC 823</a:t>
              </a:r>
            </a:p>
            <a:p>
              <a:pPr>
                <a:spcAft>
                  <a:spcPts val="400"/>
                </a:spcAft>
              </a:pPr>
              <a:r>
                <a:rPr lang="es-ES" sz="2400" b="1" dirty="0" smtClean="0">
                  <a:solidFill>
                    <a:schemeClr val="accent4">
                      <a:lumMod val="60000"/>
                      <a:lumOff val="40000"/>
                    </a:schemeClr>
                  </a:solidFill>
                </a:rPr>
                <a:t>2- </a:t>
              </a:r>
              <a:r>
                <a:rPr lang="en-GB" sz="2400" b="1" dirty="0" smtClean="0"/>
                <a:t>THERMO GRAVIMETRIC ANALYSIS </a:t>
              </a:r>
              <a:r>
                <a:rPr lang="es-ES" sz="2400" b="1" dirty="0" smtClean="0">
                  <a:solidFill>
                    <a:schemeClr val="accent4">
                      <a:lumMod val="60000"/>
                      <a:lumOff val="40000"/>
                    </a:schemeClr>
                  </a:solidFill>
                </a:rPr>
                <a:t>TGA </a:t>
              </a:r>
              <a:r>
                <a:rPr lang="es-ES" sz="2000" dirty="0" smtClean="0"/>
                <a:t>Mettler-Toledo TGA/SDTA 840 </a:t>
              </a:r>
            </a:p>
            <a:p>
              <a:pPr>
                <a:spcAft>
                  <a:spcPts val="400"/>
                </a:spcAft>
              </a:pPr>
              <a:r>
                <a:rPr lang="ca-ES" sz="2400" b="1" dirty="0">
                  <a:solidFill>
                    <a:schemeClr val="accent4">
                      <a:lumMod val="60000"/>
                      <a:lumOff val="40000"/>
                    </a:schemeClr>
                  </a:solidFill>
                </a:rPr>
                <a:t>3- </a:t>
              </a:r>
              <a:r>
                <a:rPr lang="ca-ES" sz="2400" b="1" dirty="0"/>
                <a:t>SAMPLES</a:t>
              </a:r>
              <a:r>
                <a:rPr lang="ca-ES" sz="2000" b="1" dirty="0" smtClean="0"/>
                <a:t>: </a:t>
              </a:r>
              <a:r>
                <a:rPr lang="en-GB" sz="2000" dirty="0" smtClean="0"/>
                <a:t>Cotton (CO), Polyester (PES), 50/50 Cotton/Polyester blend (CO/PES)</a:t>
              </a:r>
            </a:p>
            <a:p>
              <a:pPr>
                <a:spcAft>
                  <a:spcPts val="400"/>
                </a:spcAft>
              </a:pPr>
              <a:r>
                <a:rPr lang="en-US" sz="2000" b="1" dirty="0" smtClean="0">
                  <a:solidFill>
                    <a:schemeClr val="accent3">
                      <a:lumMod val="75000"/>
                    </a:schemeClr>
                  </a:solidFill>
                </a:rPr>
                <a:t>a</a:t>
              </a:r>
              <a:r>
                <a:rPr lang="en-US" sz="2000" b="1" dirty="0">
                  <a:solidFill>
                    <a:schemeClr val="accent3">
                      <a:lumMod val="75000"/>
                    </a:schemeClr>
                  </a:solidFill>
                </a:rPr>
                <a:t>)</a:t>
              </a:r>
              <a:r>
                <a:rPr lang="en-US" sz="2000" dirty="0"/>
                <a:t> </a:t>
              </a:r>
              <a:r>
                <a:rPr lang="en-US" sz="2000" dirty="0" smtClean="0"/>
                <a:t>CO linen (reference material).</a:t>
              </a:r>
              <a:endParaRPr lang="es-ES" sz="2000" i="1" dirty="0"/>
            </a:p>
            <a:p>
              <a:pPr>
                <a:spcAft>
                  <a:spcPts val="400"/>
                </a:spcAft>
              </a:pPr>
              <a:r>
                <a:rPr lang="en-US" sz="2000" b="1" dirty="0">
                  <a:solidFill>
                    <a:schemeClr val="accent3">
                      <a:lumMod val="75000"/>
                    </a:schemeClr>
                  </a:solidFill>
                </a:rPr>
                <a:t>b)</a:t>
              </a:r>
              <a:r>
                <a:rPr lang="en-US" sz="2000" dirty="0"/>
                <a:t> </a:t>
              </a:r>
              <a:r>
                <a:rPr lang="en-US" sz="2000" dirty="0" smtClean="0"/>
                <a:t>CO linen treated with </a:t>
              </a:r>
              <a:r>
                <a:rPr lang="en-US" sz="2000" b="1" dirty="0" err="1">
                  <a:solidFill>
                    <a:schemeClr val="accent3">
                      <a:lumMod val="75000"/>
                    </a:schemeClr>
                  </a:solidFill>
                </a:rPr>
                <a:t>d</a:t>
              </a:r>
              <a:r>
                <a:rPr lang="en-US" sz="2000" b="1" dirty="0" err="1" smtClean="0">
                  <a:solidFill>
                    <a:schemeClr val="accent3">
                      <a:lumMod val="75000"/>
                    </a:schemeClr>
                  </a:solidFill>
                </a:rPr>
                <a:t>ialkyl</a:t>
              </a:r>
              <a:r>
                <a:rPr lang="en-US" sz="2000" b="1" dirty="0" smtClean="0">
                  <a:solidFill>
                    <a:schemeClr val="accent3">
                      <a:lumMod val="75000"/>
                    </a:schemeClr>
                  </a:solidFill>
                </a:rPr>
                <a:t> </a:t>
              </a:r>
              <a:r>
                <a:rPr lang="en-US" sz="2000" b="1" dirty="0" err="1" smtClean="0">
                  <a:solidFill>
                    <a:schemeClr val="accent3">
                      <a:lumMod val="75000"/>
                    </a:schemeClr>
                  </a:solidFill>
                </a:rPr>
                <a:t>phosphono</a:t>
              </a:r>
              <a:r>
                <a:rPr lang="en-US" sz="2000" b="1" dirty="0" smtClean="0">
                  <a:solidFill>
                    <a:schemeClr val="accent3">
                      <a:lumMod val="75000"/>
                    </a:schemeClr>
                  </a:solidFill>
                </a:rPr>
                <a:t> carboxylic acid amide</a:t>
              </a:r>
              <a:r>
                <a:rPr lang="en-US" sz="2000" dirty="0" smtClean="0"/>
                <a:t> (add-on 0.7%)</a:t>
              </a:r>
            </a:p>
            <a:p>
              <a:pPr>
                <a:spcAft>
                  <a:spcPts val="400"/>
                </a:spcAft>
              </a:pPr>
              <a:r>
                <a:rPr lang="en-US" sz="2000" b="1" dirty="0" smtClean="0">
                  <a:solidFill>
                    <a:schemeClr val="accent4">
                      <a:lumMod val="75000"/>
                    </a:schemeClr>
                  </a:solidFill>
                </a:rPr>
                <a:t>c)</a:t>
              </a:r>
              <a:r>
                <a:rPr lang="en-US" sz="2000" dirty="0" smtClean="0">
                  <a:solidFill>
                    <a:schemeClr val="accent4">
                      <a:lumMod val="75000"/>
                    </a:schemeClr>
                  </a:solidFill>
                </a:rPr>
                <a:t> </a:t>
              </a:r>
              <a:r>
                <a:rPr lang="en-US" sz="2000" dirty="0" smtClean="0"/>
                <a:t>PES upholstery (reference material)</a:t>
              </a:r>
            </a:p>
            <a:p>
              <a:pPr>
                <a:spcAft>
                  <a:spcPts val="400"/>
                </a:spcAft>
              </a:pPr>
              <a:r>
                <a:rPr lang="en-US" sz="2000" b="1" dirty="0" smtClean="0">
                  <a:solidFill>
                    <a:schemeClr val="accent4">
                      <a:lumMod val="75000"/>
                    </a:schemeClr>
                  </a:solidFill>
                </a:rPr>
                <a:t>d)</a:t>
              </a:r>
              <a:r>
                <a:rPr lang="en-US" sz="2000" dirty="0" smtClean="0">
                  <a:solidFill>
                    <a:schemeClr val="accent4">
                      <a:lumMod val="75000"/>
                    </a:schemeClr>
                  </a:solidFill>
                </a:rPr>
                <a:t> </a:t>
              </a:r>
              <a:r>
                <a:rPr lang="en-US" sz="2000" dirty="0" smtClean="0"/>
                <a:t>PES upholstery treated </a:t>
              </a:r>
              <a:r>
                <a:rPr lang="en-US" sz="2000" dirty="0"/>
                <a:t>with </a:t>
              </a:r>
              <a:r>
                <a:rPr lang="en-US" sz="2000" b="1" dirty="0" err="1">
                  <a:solidFill>
                    <a:schemeClr val="accent4">
                      <a:lumMod val="75000"/>
                    </a:schemeClr>
                  </a:solidFill>
                </a:rPr>
                <a:t>decabromo</a:t>
              </a:r>
              <a:r>
                <a:rPr lang="en-US" sz="2000" b="1" dirty="0">
                  <a:solidFill>
                    <a:schemeClr val="accent4">
                      <a:lumMod val="75000"/>
                    </a:schemeClr>
                  </a:solidFill>
                </a:rPr>
                <a:t> diphenyl </a:t>
              </a:r>
              <a:r>
                <a:rPr lang="en-US" sz="2000" b="1" dirty="0" smtClean="0">
                  <a:solidFill>
                    <a:schemeClr val="accent4">
                      <a:lumMod val="75000"/>
                    </a:schemeClr>
                  </a:solidFill>
                </a:rPr>
                <a:t>ethane + Sb</a:t>
              </a:r>
              <a:r>
                <a:rPr lang="en-US" sz="2000" b="1" baseline="-25000" dirty="0" smtClean="0">
                  <a:solidFill>
                    <a:schemeClr val="accent4">
                      <a:lumMod val="75000"/>
                    </a:schemeClr>
                  </a:solidFill>
                </a:rPr>
                <a:t>2</a:t>
              </a:r>
              <a:r>
                <a:rPr lang="en-US" sz="2000" b="1" dirty="0" smtClean="0">
                  <a:solidFill>
                    <a:schemeClr val="accent4">
                      <a:lumMod val="75000"/>
                    </a:schemeClr>
                  </a:solidFill>
                </a:rPr>
                <a:t>O</a:t>
              </a:r>
              <a:r>
                <a:rPr lang="en-US" sz="2000" b="1" baseline="-25000" dirty="0" smtClean="0">
                  <a:solidFill>
                    <a:schemeClr val="accent4">
                      <a:lumMod val="75000"/>
                    </a:schemeClr>
                  </a:solidFill>
                </a:rPr>
                <a:t>3</a:t>
              </a:r>
              <a:r>
                <a:rPr lang="en-US" sz="2000" b="1" dirty="0" smtClean="0">
                  <a:solidFill>
                    <a:schemeClr val="accent4">
                      <a:lumMod val="75000"/>
                    </a:schemeClr>
                  </a:solidFill>
                </a:rPr>
                <a:t> </a:t>
              </a:r>
              <a:r>
                <a:rPr lang="en-US" sz="2000" dirty="0" smtClean="0"/>
                <a:t>(add-on 11.5%)</a:t>
              </a:r>
            </a:p>
            <a:p>
              <a:pPr>
                <a:spcAft>
                  <a:spcPts val="400"/>
                </a:spcAft>
              </a:pPr>
              <a:r>
                <a:rPr lang="en-US" sz="2000" b="1" dirty="0" smtClean="0">
                  <a:solidFill>
                    <a:schemeClr val="accent4">
                      <a:lumMod val="75000"/>
                    </a:schemeClr>
                  </a:solidFill>
                </a:rPr>
                <a:t>e)</a:t>
              </a:r>
              <a:r>
                <a:rPr lang="en-US" sz="2000" dirty="0" smtClean="0">
                  <a:solidFill>
                    <a:schemeClr val="accent4">
                      <a:lumMod val="75000"/>
                    </a:schemeClr>
                  </a:solidFill>
                </a:rPr>
                <a:t> </a:t>
              </a:r>
              <a:r>
                <a:rPr lang="en-US" sz="2000" dirty="0"/>
                <a:t>PES </a:t>
              </a:r>
              <a:r>
                <a:rPr lang="en-US" sz="2000" dirty="0" smtClean="0"/>
                <a:t>upholstery treated </a:t>
              </a:r>
              <a:r>
                <a:rPr lang="en-US" sz="2000" dirty="0"/>
                <a:t>with </a:t>
              </a:r>
              <a:r>
                <a:rPr lang="en-US" sz="2000" b="1" dirty="0" smtClean="0">
                  <a:solidFill>
                    <a:schemeClr val="accent4">
                      <a:lumMod val="75000"/>
                    </a:schemeClr>
                  </a:solidFill>
                </a:rPr>
                <a:t>expandable graphite</a:t>
              </a:r>
              <a:r>
                <a:rPr lang="en-US" sz="2000" dirty="0" smtClean="0">
                  <a:solidFill>
                    <a:schemeClr val="accent4">
                      <a:lumMod val="75000"/>
                    </a:schemeClr>
                  </a:solidFill>
                </a:rPr>
                <a:t> </a:t>
              </a:r>
              <a:r>
                <a:rPr lang="en-US" sz="2000" dirty="0" smtClean="0"/>
                <a:t>(add-on 35%)</a:t>
              </a:r>
            </a:p>
            <a:p>
              <a:pPr>
                <a:spcAft>
                  <a:spcPts val="400"/>
                </a:spcAft>
              </a:pPr>
              <a:r>
                <a:rPr lang="en-US" sz="2000" b="1" dirty="0" smtClean="0">
                  <a:solidFill>
                    <a:schemeClr val="accent5">
                      <a:lumMod val="75000"/>
                    </a:schemeClr>
                  </a:solidFill>
                </a:rPr>
                <a:t>f)</a:t>
              </a:r>
              <a:r>
                <a:rPr lang="en-US" sz="2000" dirty="0" smtClean="0">
                  <a:solidFill>
                    <a:schemeClr val="accent5">
                      <a:lumMod val="75000"/>
                    </a:schemeClr>
                  </a:solidFill>
                </a:rPr>
                <a:t> </a:t>
              </a:r>
              <a:r>
                <a:rPr lang="en-US" sz="2000" dirty="0" smtClean="0"/>
                <a:t>CO/PES mattress </a:t>
              </a:r>
              <a:r>
                <a:rPr lang="en-US" sz="2000" dirty="0"/>
                <a:t>ticking </a:t>
              </a:r>
              <a:r>
                <a:rPr lang="en-US" sz="2000" dirty="0" smtClean="0"/>
                <a:t>(reference material) [3]</a:t>
              </a:r>
              <a:endParaRPr lang="es-ES" sz="2000" b="1" i="1" dirty="0">
                <a:solidFill>
                  <a:schemeClr val="accent4">
                    <a:lumMod val="60000"/>
                    <a:lumOff val="40000"/>
                  </a:schemeClr>
                </a:solidFill>
              </a:endParaRPr>
            </a:p>
            <a:p>
              <a:pPr>
                <a:spcAft>
                  <a:spcPts val="400"/>
                </a:spcAft>
              </a:pPr>
              <a:r>
                <a:rPr lang="en-US" sz="2000" b="1" dirty="0" smtClean="0">
                  <a:solidFill>
                    <a:schemeClr val="accent5">
                      <a:lumMod val="75000"/>
                    </a:schemeClr>
                  </a:solidFill>
                </a:rPr>
                <a:t>g)</a:t>
              </a:r>
              <a:r>
                <a:rPr lang="en-US" sz="2000" dirty="0" smtClean="0">
                  <a:solidFill>
                    <a:schemeClr val="accent5">
                      <a:lumMod val="75000"/>
                    </a:schemeClr>
                  </a:solidFill>
                </a:rPr>
                <a:t> </a:t>
              </a:r>
              <a:r>
                <a:rPr lang="en-US" sz="2000" dirty="0" smtClean="0"/>
                <a:t>CO/PES </a:t>
              </a:r>
              <a:r>
                <a:rPr lang="en-US" sz="2000" dirty="0"/>
                <a:t>mattress ticking </a:t>
              </a:r>
              <a:r>
                <a:rPr lang="en-US" sz="2000" dirty="0" smtClean="0"/>
                <a:t>treated with a FR based on </a:t>
              </a:r>
              <a:r>
                <a:rPr lang="en-US" sz="2000" b="1" dirty="0" smtClean="0">
                  <a:solidFill>
                    <a:schemeClr val="accent5">
                      <a:lumMod val="75000"/>
                    </a:schemeClr>
                  </a:solidFill>
                </a:rPr>
                <a:t>guanidine phosphate</a:t>
              </a:r>
              <a:r>
                <a:rPr lang="en-US" sz="2000" dirty="0" smtClean="0">
                  <a:solidFill>
                    <a:schemeClr val="accent5">
                      <a:lumMod val="75000"/>
                    </a:schemeClr>
                  </a:solidFill>
                </a:rPr>
                <a:t> </a:t>
              </a:r>
              <a:r>
                <a:rPr lang="en-US" sz="2000" dirty="0" smtClean="0"/>
                <a:t>[3]     </a:t>
              </a:r>
            </a:p>
            <a:p>
              <a:pPr>
                <a:spcAft>
                  <a:spcPts val="400"/>
                </a:spcAft>
              </a:pPr>
              <a:r>
                <a:rPr lang="en-US" sz="2000" b="1" dirty="0" smtClean="0">
                  <a:solidFill>
                    <a:schemeClr val="accent5">
                      <a:lumMod val="75000"/>
                    </a:schemeClr>
                  </a:solidFill>
                </a:rPr>
                <a:t>h)</a:t>
              </a:r>
              <a:r>
                <a:rPr lang="en-US" sz="2000" dirty="0" smtClean="0">
                  <a:solidFill>
                    <a:schemeClr val="accent5">
                      <a:lumMod val="75000"/>
                    </a:schemeClr>
                  </a:solidFill>
                </a:rPr>
                <a:t> </a:t>
              </a:r>
              <a:r>
                <a:rPr lang="en-US" sz="2000" dirty="0"/>
                <a:t>CO/PES mattress ticking treated with a FR based on </a:t>
              </a:r>
              <a:r>
                <a:rPr lang="en-US" sz="2000" b="1" dirty="0" smtClean="0">
                  <a:solidFill>
                    <a:schemeClr val="accent5">
                      <a:lumMod val="75000"/>
                    </a:schemeClr>
                  </a:solidFill>
                </a:rPr>
                <a:t>ammonium polyphosphate </a:t>
              </a:r>
              <a:r>
                <a:rPr lang="en-US" sz="2000" dirty="0" smtClean="0"/>
                <a:t>[3]</a:t>
              </a:r>
              <a:endParaRPr lang="es-ES" sz="2000" dirty="0" smtClean="0"/>
            </a:p>
          </p:txBody>
        </p:sp>
        <p:sp>
          <p:nvSpPr>
            <p:cNvPr id="19" name="18 CuadroTexto"/>
            <p:cNvSpPr txBox="1"/>
            <p:nvPr/>
          </p:nvSpPr>
          <p:spPr>
            <a:xfrm>
              <a:off x="983942" y="16180512"/>
              <a:ext cx="29078517" cy="707886"/>
            </a:xfrm>
            <a:prstGeom prst="rect">
              <a:avLst/>
            </a:prstGeom>
            <a:noFill/>
          </p:spPr>
          <p:txBody>
            <a:bodyPr wrap="square" rtlCol="0">
              <a:spAutoFit/>
            </a:bodyPr>
            <a:lstStyle/>
            <a:p>
              <a:r>
                <a:rPr lang="ca-ES" sz="4000" b="1" dirty="0" smtClean="0">
                  <a:solidFill>
                    <a:schemeClr val="accent4">
                      <a:lumMod val="75000"/>
                    </a:schemeClr>
                  </a:solidFill>
                </a:rPr>
                <a:t>MATERIALS AND METHODS </a:t>
              </a:r>
              <a:r>
                <a:rPr lang="ca-ES" sz="2400" b="1" dirty="0" smtClean="0">
                  <a:solidFill>
                    <a:schemeClr val="accent4">
                      <a:lumMod val="75000"/>
                    </a:schemeClr>
                  </a:solidFill>
                </a:rPr>
                <a:t>(</a:t>
              </a:r>
              <a:r>
                <a:rPr lang="en-GB" sz="2400" b="1" dirty="0" smtClean="0">
                  <a:solidFill>
                    <a:schemeClr val="accent4">
                      <a:lumMod val="75000"/>
                    </a:schemeClr>
                  </a:solidFill>
                </a:rPr>
                <a:t>see</a:t>
              </a:r>
              <a:r>
                <a:rPr lang="ca-ES" sz="2400" b="1" dirty="0" smtClean="0">
                  <a:solidFill>
                    <a:schemeClr val="accent4">
                      <a:lumMod val="75000"/>
                    </a:schemeClr>
                  </a:solidFill>
                </a:rPr>
                <a:t> ref. 3)</a:t>
              </a:r>
              <a:endParaRPr lang="ca-ES" sz="2400" b="1" dirty="0">
                <a:solidFill>
                  <a:schemeClr val="accent4">
                    <a:lumMod val="75000"/>
                  </a:schemeClr>
                </a:solidFill>
              </a:endParaRPr>
            </a:p>
          </p:txBody>
        </p:sp>
        <p:cxnSp>
          <p:nvCxnSpPr>
            <p:cNvPr id="21" name="20 Conector recto"/>
            <p:cNvCxnSpPr/>
            <p:nvPr/>
          </p:nvCxnSpPr>
          <p:spPr>
            <a:xfrm>
              <a:off x="829616" y="16853320"/>
              <a:ext cx="8279608" cy="2238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2735673" y="28489949"/>
              <a:ext cx="4940041" cy="646331"/>
            </a:xfrm>
            <a:prstGeom prst="rect">
              <a:avLst/>
            </a:prstGeom>
            <a:noFill/>
          </p:spPr>
          <p:txBody>
            <a:bodyPr wrap="square" rtlCol="0">
              <a:spAutoFit/>
            </a:bodyPr>
            <a:lstStyle/>
            <a:p>
              <a:pPr algn="ctr"/>
              <a:r>
                <a:rPr lang="ca-ES" sz="2800" b="1" dirty="0" smtClean="0">
                  <a:solidFill>
                    <a:schemeClr val="accent5">
                      <a:lumMod val="75000"/>
                    </a:schemeClr>
                  </a:solidFill>
                </a:rPr>
                <a:t>f) NON</a:t>
              </a:r>
              <a:r>
                <a:rPr lang="ca-ES" sz="3600" b="1" dirty="0" smtClean="0">
                  <a:solidFill>
                    <a:schemeClr val="accent5">
                      <a:lumMod val="75000"/>
                    </a:schemeClr>
                  </a:solidFill>
                </a:rPr>
                <a:t> </a:t>
              </a:r>
              <a:r>
                <a:rPr lang="ca-ES" sz="2800" b="1" dirty="0" smtClean="0">
                  <a:solidFill>
                    <a:schemeClr val="accent5">
                      <a:lumMod val="75000"/>
                    </a:schemeClr>
                  </a:solidFill>
                </a:rPr>
                <a:t>TREATED CO/PES BLEND</a:t>
              </a:r>
              <a:endParaRPr lang="ca-ES" sz="2800" b="1" dirty="0">
                <a:solidFill>
                  <a:schemeClr val="accent5">
                    <a:lumMod val="75000"/>
                  </a:schemeClr>
                </a:solidFill>
              </a:endParaRPr>
            </a:p>
          </p:txBody>
        </p:sp>
        <p:sp>
          <p:nvSpPr>
            <p:cNvPr id="35" name="34 CuadroTexto"/>
            <p:cNvSpPr txBox="1"/>
            <p:nvPr/>
          </p:nvSpPr>
          <p:spPr>
            <a:xfrm>
              <a:off x="11191920" y="28551504"/>
              <a:ext cx="3811476" cy="523220"/>
            </a:xfrm>
            <a:prstGeom prst="rect">
              <a:avLst/>
            </a:prstGeom>
            <a:noFill/>
          </p:spPr>
          <p:txBody>
            <a:bodyPr wrap="square" rtlCol="0">
              <a:spAutoFit/>
            </a:bodyPr>
            <a:lstStyle/>
            <a:p>
              <a:pPr algn="ctr"/>
              <a:r>
                <a:rPr lang="ca-ES" sz="2800" b="1" dirty="0" smtClean="0">
                  <a:solidFill>
                    <a:schemeClr val="accent5">
                      <a:lumMod val="75000"/>
                    </a:schemeClr>
                  </a:solidFill>
                </a:rPr>
                <a:t>g) </a:t>
              </a:r>
              <a:r>
                <a:rPr lang="en-GB" sz="2800" b="1" dirty="0" smtClean="0">
                  <a:solidFill>
                    <a:schemeClr val="accent5">
                      <a:lumMod val="75000"/>
                    </a:schemeClr>
                  </a:solidFill>
                </a:rPr>
                <a:t>Guanidine phosphate</a:t>
              </a:r>
              <a:endParaRPr lang="ca-ES" sz="2800" b="1" dirty="0">
                <a:solidFill>
                  <a:schemeClr val="accent5">
                    <a:lumMod val="75000"/>
                  </a:schemeClr>
                </a:solidFill>
              </a:endParaRPr>
            </a:p>
          </p:txBody>
        </p:sp>
        <p:sp>
          <p:nvSpPr>
            <p:cNvPr id="38" name="37 CuadroTexto"/>
            <p:cNvSpPr txBox="1"/>
            <p:nvPr/>
          </p:nvSpPr>
          <p:spPr>
            <a:xfrm>
              <a:off x="18202580" y="28599656"/>
              <a:ext cx="4717363" cy="523220"/>
            </a:xfrm>
            <a:prstGeom prst="rect">
              <a:avLst/>
            </a:prstGeom>
            <a:noFill/>
          </p:spPr>
          <p:txBody>
            <a:bodyPr wrap="square" rtlCol="0">
              <a:spAutoFit/>
            </a:bodyPr>
            <a:lstStyle/>
            <a:p>
              <a:pPr algn="ctr"/>
              <a:r>
                <a:rPr lang="ca-ES" sz="2800" b="1" dirty="0" smtClean="0">
                  <a:solidFill>
                    <a:schemeClr val="accent5">
                      <a:lumMod val="75000"/>
                    </a:schemeClr>
                  </a:solidFill>
                </a:rPr>
                <a:t> h) </a:t>
              </a:r>
              <a:r>
                <a:rPr lang="en-GB" sz="2800" b="1" dirty="0" smtClean="0">
                  <a:solidFill>
                    <a:schemeClr val="accent5">
                      <a:lumMod val="75000"/>
                    </a:schemeClr>
                  </a:solidFill>
                </a:rPr>
                <a:t>Ammonium polyphosphate</a:t>
              </a:r>
              <a:endParaRPr lang="ca-ES" sz="2800" b="1" dirty="0">
                <a:solidFill>
                  <a:schemeClr val="accent5">
                    <a:lumMod val="75000"/>
                  </a:schemeClr>
                </a:solidFill>
              </a:endParaRPr>
            </a:p>
          </p:txBody>
        </p:sp>
        <p:sp>
          <p:nvSpPr>
            <p:cNvPr id="39" name="38 CuadroTexto"/>
            <p:cNvSpPr txBox="1"/>
            <p:nvPr/>
          </p:nvSpPr>
          <p:spPr>
            <a:xfrm>
              <a:off x="25599056" y="16214244"/>
              <a:ext cx="3395299" cy="707886"/>
            </a:xfrm>
            <a:prstGeom prst="rect">
              <a:avLst/>
            </a:prstGeom>
            <a:noFill/>
          </p:spPr>
          <p:txBody>
            <a:bodyPr wrap="square" rtlCol="0">
              <a:spAutoFit/>
            </a:bodyPr>
            <a:lstStyle/>
            <a:p>
              <a:r>
                <a:rPr lang="ca-ES" sz="4000" b="1" dirty="0" smtClean="0">
                  <a:solidFill>
                    <a:schemeClr val="accent2"/>
                  </a:solidFill>
                </a:rPr>
                <a:t>CONCLUSIONS</a:t>
              </a:r>
              <a:endParaRPr lang="ca-ES" sz="4000" b="1" dirty="0">
                <a:solidFill>
                  <a:schemeClr val="accent2"/>
                </a:solidFill>
              </a:endParaRPr>
            </a:p>
          </p:txBody>
        </p:sp>
        <p:sp>
          <p:nvSpPr>
            <p:cNvPr id="15" name="14 CuadroTexto"/>
            <p:cNvSpPr txBox="1"/>
            <p:nvPr/>
          </p:nvSpPr>
          <p:spPr>
            <a:xfrm>
              <a:off x="24835922" y="16876257"/>
              <a:ext cx="5011605" cy="173277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nSpc>
                  <a:spcPct val="107000"/>
                </a:lnSpc>
                <a:spcAft>
                  <a:spcPts val="400"/>
                </a:spcAft>
              </a:pPr>
              <a:r>
                <a:rPr lang="en-GB" sz="2100" dirty="0" smtClean="0">
                  <a:latin typeface="Calibri" panose="020F0502020204030204" pitchFamily="34" charset="0"/>
                  <a:ea typeface="Calibri" panose="020F0502020204030204" pitchFamily="34" charset="0"/>
                  <a:cs typeface="Times New Roman" panose="02020603050405020304" pitchFamily="18" charset="0"/>
                </a:rPr>
                <a:t>The application of thermal analysis (TGA and DSC) to evaluate the influence of flame retardants on the thermal stability of cotton, polyester and 50/50 cotton/polyester fabrics enable to conclude the following about the different types of flame retardants used:</a:t>
              </a:r>
              <a:endParaRPr lang="es-ES" sz="21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n-GB" sz="2200" b="1" i="1" u="sng" dirty="0" smtClean="0">
                  <a:latin typeface="Calibri" panose="020F0502020204030204" pitchFamily="34" charset="0"/>
                  <a:ea typeface="Calibri" panose="020F0502020204030204" pitchFamily="34" charset="0"/>
                  <a:cs typeface="Times New Roman" panose="02020603050405020304" pitchFamily="18" charset="0"/>
                </a:rPr>
                <a:t>Conventional FR’s</a:t>
              </a:r>
              <a:r>
                <a:rPr lang="en-GB" sz="2100" b="1" i="1" dirty="0" smtClean="0">
                  <a:latin typeface="Calibri" panose="020F0502020204030204" pitchFamily="34" charset="0"/>
                  <a:ea typeface="Calibri" panose="020F0502020204030204" pitchFamily="34" charset="0"/>
                  <a:cs typeface="Times New Roman" panose="02020603050405020304" pitchFamily="18" charset="0"/>
                </a:rPr>
                <a:t> </a:t>
              </a:r>
              <a:r>
                <a:rPr lang="en-GB" sz="2100" dirty="0" smtClean="0">
                  <a:latin typeface="Calibri" panose="020F0502020204030204" pitchFamily="34" charset="0"/>
                  <a:ea typeface="Calibri" panose="020F0502020204030204" pitchFamily="34" charset="0"/>
                  <a:cs typeface="Times New Roman" panose="02020603050405020304" pitchFamily="18" charset="0"/>
                </a:rPr>
                <a:t>applied on</a:t>
              </a:r>
              <a:endParaRPr lang="es-ES" sz="21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400"/>
                </a:spcAft>
                <a:buFont typeface="Wingdings" panose="05000000000000000000" pitchFamily="2" charset="2"/>
                <a:buChar char=""/>
              </a:pPr>
              <a:r>
                <a:rPr lang="en-GB" sz="2100" dirty="0" smtClean="0">
                  <a:latin typeface="Calibri" panose="020F0502020204030204" pitchFamily="34" charset="0"/>
                  <a:ea typeface="Calibri" panose="020F0502020204030204" pitchFamily="34" charset="0"/>
                  <a:cs typeface="Times New Roman" panose="02020603050405020304" pitchFamily="18" charset="0"/>
                </a:rPr>
                <a:t>Cotton: The FR based on DPCAA (sample b) increases the thermal stability by 20º in O</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sz="2100" dirty="0" smtClean="0">
                  <a:latin typeface="Calibri" panose="020F0502020204030204" pitchFamily="34" charset="0"/>
                  <a:ea typeface="Calibri" panose="020F0502020204030204" pitchFamily="34" charset="0"/>
                  <a:cs typeface="Times New Roman" panose="02020603050405020304" pitchFamily="18" charset="0"/>
                </a:rPr>
                <a:t> and 80ºC in N</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sz="2100" dirty="0" smtClean="0">
                  <a:latin typeface="Calibri" panose="020F0502020204030204" pitchFamily="34" charset="0"/>
                  <a:ea typeface="Calibri" panose="020F0502020204030204" pitchFamily="34" charset="0"/>
                  <a:cs typeface="Times New Roman" panose="02020603050405020304" pitchFamily="18" charset="0"/>
                </a:rPr>
                <a:t> although the final residues at 600ºC are similar to that of the non-treated fabric regardless the atmosphere.</a:t>
              </a:r>
              <a:endParaRPr lang="es-ES" sz="21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400"/>
                </a:spcAft>
                <a:buFont typeface="Wingdings" panose="05000000000000000000" pitchFamily="2" charset="2"/>
                <a:buChar char=""/>
              </a:pPr>
              <a:r>
                <a:rPr lang="en-GB" sz="2100" dirty="0" smtClean="0">
                  <a:latin typeface="Calibri" panose="020F0502020204030204" pitchFamily="34" charset="0"/>
                  <a:ea typeface="Calibri" panose="020F0502020204030204" pitchFamily="34" charset="0"/>
                  <a:cs typeface="Times New Roman" panose="02020603050405020304" pitchFamily="18" charset="0"/>
                </a:rPr>
                <a:t>Polyester: The FR based on DBDE+Sb</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sz="2100" dirty="0" smtClean="0">
                  <a:latin typeface="Calibri" panose="020F0502020204030204" pitchFamily="34" charset="0"/>
                  <a:ea typeface="Calibri" panose="020F0502020204030204" pitchFamily="34" charset="0"/>
                  <a:cs typeface="Times New Roman" panose="02020603050405020304" pitchFamily="18" charset="0"/>
                </a:rPr>
                <a:t>O</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3</a:t>
              </a:r>
              <a:r>
                <a:rPr lang="en-GB" sz="2100" dirty="0" smtClean="0">
                  <a:latin typeface="Calibri" panose="020F0502020204030204" pitchFamily="34" charset="0"/>
                  <a:ea typeface="Calibri" panose="020F0502020204030204" pitchFamily="34" charset="0"/>
                  <a:cs typeface="Times New Roman" panose="02020603050405020304" pitchFamily="18" charset="0"/>
                </a:rPr>
                <a:t> (sample d) increases the thermal stability by 10º in O</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sz="2100" dirty="0" smtClean="0">
                  <a:latin typeface="Calibri" panose="020F0502020204030204" pitchFamily="34" charset="0"/>
                  <a:ea typeface="Calibri" panose="020F0502020204030204" pitchFamily="34" charset="0"/>
                  <a:cs typeface="Times New Roman" panose="02020603050405020304" pitchFamily="18" charset="0"/>
                </a:rPr>
                <a:t> and 65ºC in N</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sz="2100" dirty="0" smtClean="0">
                  <a:latin typeface="Calibri" panose="020F0502020204030204" pitchFamily="34" charset="0"/>
                  <a:ea typeface="Calibri" panose="020F0502020204030204" pitchFamily="34" charset="0"/>
                  <a:cs typeface="Times New Roman" panose="02020603050405020304" pitchFamily="18" charset="0"/>
                </a:rPr>
                <a:t> although the final residues at 600ºC are also very similar with that of the non-treated fabric regardless the atmosphere.</a:t>
              </a:r>
              <a:endParaRPr lang="es-ES" sz="21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n-GB" sz="2200" b="1" i="1" u="sng" dirty="0" smtClean="0">
                  <a:latin typeface="Calibri" panose="020F0502020204030204" pitchFamily="34" charset="0"/>
                  <a:ea typeface="Calibri" panose="020F0502020204030204" pitchFamily="34" charset="0"/>
                  <a:cs typeface="Times New Roman" panose="02020603050405020304" pitchFamily="18" charset="0"/>
                </a:rPr>
                <a:t>Ecological Intumescent FR’s</a:t>
              </a:r>
              <a:r>
                <a:rPr lang="en-GB" sz="2100" dirty="0" smtClean="0">
                  <a:latin typeface="Calibri" panose="020F0502020204030204" pitchFamily="34" charset="0"/>
                  <a:ea typeface="Calibri" panose="020F0502020204030204" pitchFamily="34" charset="0"/>
                  <a:cs typeface="Times New Roman" panose="02020603050405020304" pitchFamily="18" charset="0"/>
                </a:rPr>
                <a:t> applied on</a:t>
              </a:r>
              <a:endParaRPr lang="es-ES" sz="21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400"/>
                </a:spcAft>
                <a:buFont typeface="Wingdings" panose="05000000000000000000" pitchFamily="2" charset="2"/>
                <a:buChar char=""/>
              </a:pPr>
              <a:r>
                <a:rPr lang="en-GB" sz="2100" dirty="0" smtClean="0">
                  <a:latin typeface="Calibri" panose="020F0502020204030204" pitchFamily="34" charset="0"/>
                  <a:ea typeface="Calibri" panose="020F0502020204030204" pitchFamily="34" charset="0"/>
                  <a:cs typeface="Times New Roman" panose="02020603050405020304" pitchFamily="18" charset="0"/>
                </a:rPr>
                <a:t>Cotton/Polyester blend: The IFR based on APP (sample h) showed the highest protective effect on cotton. It decreases the initial temperature of decomposition favouring the release of inert volatiles and increases the final residue at 600ºC (7,3% in O</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sz="2100" dirty="0" smtClean="0">
                  <a:latin typeface="Calibri" panose="020F0502020204030204" pitchFamily="34" charset="0"/>
                  <a:ea typeface="Calibri" panose="020F0502020204030204" pitchFamily="34" charset="0"/>
                  <a:cs typeface="Times New Roman" panose="02020603050405020304" pitchFamily="18" charset="0"/>
                </a:rPr>
                <a:t> and 27.6% in N</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sz="2100" dirty="0" smtClean="0">
                  <a:latin typeface="Calibri" panose="020F0502020204030204" pitchFamily="34" charset="0"/>
                  <a:ea typeface="Calibri" panose="020F0502020204030204" pitchFamily="34" charset="0"/>
                  <a:cs typeface="Times New Roman" panose="02020603050405020304" pitchFamily="18" charset="0"/>
                </a:rPr>
                <a:t>).</a:t>
              </a:r>
              <a:endParaRPr lang="es-ES" sz="21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400"/>
                </a:spcAft>
                <a:buFont typeface="Wingdings" panose="05000000000000000000" pitchFamily="2" charset="2"/>
                <a:buChar char=""/>
              </a:pPr>
              <a:r>
                <a:rPr lang="en-GB" sz="2100" dirty="0" smtClean="0">
                  <a:latin typeface="Calibri" panose="020F0502020204030204" pitchFamily="34" charset="0"/>
                  <a:ea typeface="Calibri" panose="020F0502020204030204" pitchFamily="34" charset="0"/>
                  <a:cs typeface="Times New Roman" panose="02020603050405020304" pitchFamily="18" charset="0"/>
                </a:rPr>
                <a:t>Polyester: The IFR based on expandable graphite (sample e) slightly decreases the initial temperatures of decomposition in O</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sz="2100" dirty="0" smtClean="0">
                  <a:latin typeface="Calibri" panose="020F0502020204030204" pitchFamily="34" charset="0"/>
                  <a:ea typeface="Calibri" panose="020F0502020204030204" pitchFamily="34" charset="0"/>
                  <a:cs typeface="Times New Roman" panose="02020603050405020304" pitchFamily="18" charset="0"/>
                </a:rPr>
                <a:t> and N</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sz="2100" dirty="0" smtClean="0">
                  <a:latin typeface="Calibri" panose="020F0502020204030204" pitchFamily="34" charset="0"/>
                  <a:ea typeface="Calibri" panose="020F0502020204030204" pitchFamily="34" charset="0"/>
                  <a:cs typeface="Times New Roman" panose="02020603050405020304" pitchFamily="18" charset="0"/>
                </a:rPr>
                <a:t> and yields the highest increase in the final residue at 600ºC (35,7% in O</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sz="2100" dirty="0" smtClean="0">
                  <a:latin typeface="Calibri" panose="020F0502020204030204" pitchFamily="34" charset="0"/>
                  <a:ea typeface="Calibri" panose="020F0502020204030204" pitchFamily="34" charset="0"/>
                  <a:cs typeface="Times New Roman" panose="02020603050405020304" pitchFamily="18" charset="0"/>
                </a:rPr>
                <a:t> and 44.5% in N</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sz="2100" dirty="0" smtClean="0">
                  <a:latin typeface="Calibri" panose="020F0502020204030204" pitchFamily="34" charset="0"/>
                  <a:ea typeface="Calibri" panose="020F0502020204030204" pitchFamily="34" charset="0"/>
                  <a:cs typeface="Times New Roman" panose="02020603050405020304" pitchFamily="18" charset="0"/>
                </a:rPr>
                <a:t>).</a:t>
              </a:r>
              <a:endParaRPr lang="es-ES" sz="21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00"/>
                </a:spcAft>
              </a:pPr>
              <a:r>
                <a:rPr lang="en-GB" sz="2200" b="1" i="1" u="sng" dirty="0" smtClean="0">
                  <a:latin typeface="Calibri" panose="020F0502020204030204" pitchFamily="34" charset="0"/>
                  <a:ea typeface="Calibri" panose="020F0502020204030204" pitchFamily="34" charset="0"/>
                  <a:cs typeface="Times New Roman" panose="02020603050405020304" pitchFamily="18" charset="0"/>
                </a:rPr>
                <a:t>Other Ecological FR’s</a:t>
              </a:r>
              <a:r>
                <a:rPr lang="en-GB" sz="2100" dirty="0" smtClean="0">
                  <a:latin typeface="Calibri" panose="020F0502020204030204" pitchFamily="34" charset="0"/>
                  <a:ea typeface="Calibri" panose="020F0502020204030204" pitchFamily="34" charset="0"/>
                  <a:cs typeface="Times New Roman" panose="02020603050405020304" pitchFamily="18" charset="0"/>
                </a:rPr>
                <a:t> applied on</a:t>
              </a:r>
              <a:endParaRPr lang="es-ES" sz="21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400"/>
                </a:spcAft>
                <a:buFont typeface="Wingdings" panose="05000000000000000000" pitchFamily="2" charset="2"/>
                <a:buChar char=""/>
              </a:pPr>
              <a:r>
                <a:rPr lang="en-GB" sz="2100" dirty="0" smtClean="0">
                  <a:latin typeface="Calibri" panose="020F0502020204030204" pitchFamily="34" charset="0"/>
                  <a:ea typeface="Calibri" panose="020F0502020204030204" pitchFamily="34" charset="0"/>
                  <a:cs typeface="Times New Roman" panose="02020603050405020304" pitchFamily="18" charset="0"/>
                </a:rPr>
                <a:t>Cotton/Polyester blend: The FR based on Guanidine Phosphate (sample g) showed a higher protective effect than that shown by the IFR based on  Ammonium polyphosphate because it shows a higher final residue at 600ºC in O</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sz="2100" dirty="0" smtClean="0">
                  <a:latin typeface="Calibri" panose="020F0502020204030204" pitchFamily="34" charset="0"/>
                  <a:ea typeface="Calibri" panose="020F0502020204030204" pitchFamily="34" charset="0"/>
                  <a:cs typeface="Times New Roman" panose="02020603050405020304" pitchFamily="18" charset="0"/>
                </a:rPr>
                <a:t> (12.3%) with a very similar result in N</a:t>
              </a:r>
              <a:r>
                <a:rPr lang="en-GB" sz="2100"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sz="2100" dirty="0" smtClean="0">
                  <a:latin typeface="Calibri" panose="020F0502020204030204" pitchFamily="34" charset="0"/>
                  <a:ea typeface="Calibri" panose="020F0502020204030204" pitchFamily="34" charset="0"/>
                  <a:cs typeface="Times New Roman" panose="02020603050405020304" pitchFamily="18" charset="0"/>
                </a:rPr>
                <a:t> (27.5%).</a:t>
              </a:r>
              <a:endParaRPr lang="es-ES" sz="2100" dirty="0" smtClean="0">
                <a:latin typeface="Calibri" panose="020F0502020204030204" pitchFamily="34" charset="0"/>
                <a:ea typeface="Calibri" panose="020F0502020204030204" pitchFamily="34" charset="0"/>
                <a:cs typeface="Times New Roman" panose="02020603050405020304" pitchFamily="18" charset="0"/>
              </a:endParaRPr>
            </a:p>
            <a:p>
              <a:r>
                <a:rPr lang="en-GB" sz="2300" b="1" i="1" dirty="0" smtClean="0">
                  <a:latin typeface="Calibri" panose="020F0502020204030204" pitchFamily="34" charset="0"/>
                  <a:ea typeface="Calibri" panose="020F0502020204030204" pitchFamily="34" charset="0"/>
                  <a:cs typeface="Times New Roman" panose="02020603050405020304" pitchFamily="18" charset="0"/>
                </a:rPr>
                <a:t>Depending on the final application of textiles (clothing, upholstery, home textiles) guanidine phosphate and expandable graphite can be considered as good potential ecological alternatives to the conventional FR’s.</a:t>
              </a:r>
              <a:endParaRPr lang="en-US" sz="2300" b="1" i="1" dirty="0"/>
            </a:p>
          </p:txBody>
        </p:sp>
        <p:sp>
          <p:nvSpPr>
            <p:cNvPr id="20" name="19 CuadroTexto"/>
            <p:cNvSpPr txBox="1"/>
            <p:nvPr/>
          </p:nvSpPr>
          <p:spPr>
            <a:xfrm>
              <a:off x="13456929" y="34249924"/>
              <a:ext cx="16966663" cy="1754326"/>
            </a:xfrm>
            <a:prstGeom prst="rect">
              <a:avLst/>
            </a:prstGeom>
            <a:noFill/>
          </p:spPr>
          <p:txBody>
            <a:bodyPr wrap="square" rtlCol="0">
              <a:spAutoFit/>
            </a:bodyPr>
            <a:lstStyle/>
            <a:p>
              <a:r>
                <a:rPr lang="ca-ES" sz="1800" b="1" dirty="0" err="1" smtClean="0"/>
                <a:t>References</a:t>
              </a:r>
              <a:endParaRPr lang="ca-ES" sz="1800" b="1" dirty="0" smtClean="0"/>
            </a:p>
            <a:p>
              <a:r>
                <a:rPr lang="ca-ES" sz="1800" dirty="0" smtClean="0"/>
                <a:t>[1</a:t>
              </a:r>
              <a:r>
                <a:rPr lang="ca-ES" sz="1800" dirty="0"/>
                <a:t>] A </a:t>
              </a:r>
              <a:r>
                <a:rPr lang="ca-ES" sz="1800" dirty="0" err="1"/>
                <a:t>Manich</a:t>
              </a:r>
              <a:r>
                <a:rPr lang="ca-ES" sz="1800" dirty="0"/>
                <a:t> (1961): Aprestos y </a:t>
              </a:r>
              <a:r>
                <a:rPr lang="ca-ES" sz="1800" dirty="0" err="1"/>
                <a:t>acabados</a:t>
              </a:r>
              <a:r>
                <a:rPr lang="ca-ES" sz="1800" dirty="0"/>
                <a:t> de </a:t>
              </a:r>
              <a:r>
                <a:rPr lang="ca-ES" sz="1800" dirty="0" err="1"/>
                <a:t>fibras</a:t>
              </a:r>
              <a:r>
                <a:rPr lang="ca-ES" sz="1800" dirty="0"/>
                <a:t> </a:t>
              </a:r>
              <a:r>
                <a:rPr lang="ca-ES" sz="1800" dirty="0" err="1"/>
                <a:t>textiles</a:t>
              </a:r>
              <a:r>
                <a:rPr lang="ca-ES" sz="1800" dirty="0"/>
                <a:t>. Dalmau y Jover, Barcelona, pp.267-269</a:t>
              </a:r>
              <a:endParaRPr lang="es-ES" sz="1800" dirty="0"/>
            </a:p>
            <a:p>
              <a:r>
                <a:rPr lang="ca-ES" sz="1800" dirty="0"/>
                <a:t>[2] AM </a:t>
              </a:r>
              <a:r>
                <a:rPr lang="ca-ES" sz="1800" dirty="0" err="1"/>
                <a:t>Manich</a:t>
              </a:r>
              <a:r>
                <a:rPr lang="ca-ES" sz="1800" dirty="0"/>
                <a:t>, MH </a:t>
              </a:r>
              <a:r>
                <a:rPr lang="ca-ES" sz="1800" dirty="0" err="1"/>
                <a:t>Ussman</a:t>
              </a:r>
              <a:r>
                <a:rPr lang="ca-ES" sz="1800" dirty="0"/>
                <a:t> </a:t>
              </a:r>
              <a:r>
                <a:rPr lang="ca-ES" sz="1800" dirty="0" err="1"/>
                <a:t>Eds</a:t>
              </a:r>
              <a:r>
                <a:rPr lang="ca-ES" sz="1800" dirty="0"/>
                <a:t>. (2002): </a:t>
              </a:r>
              <a:r>
                <a:rPr lang="ca-ES" sz="1800" dirty="0" err="1"/>
                <a:t>Updating</a:t>
              </a:r>
              <a:r>
                <a:rPr lang="ca-ES" sz="1800" dirty="0"/>
                <a:t> </a:t>
              </a:r>
              <a:r>
                <a:rPr lang="ca-ES" sz="1800" dirty="0" err="1"/>
                <a:t>the</a:t>
              </a:r>
              <a:r>
                <a:rPr lang="ca-ES" sz="1800" dirty="0"/>
                <a:t> ‘</a:t>
              </a:r>
              <a:r>
                <a:rPr lang="ca-ES" sz="1800" dirty="0" err="1"/>
                <a:t>cottonized</a:t>
              </a:r>
              <a:r>
                <a:rPr lang="ca-ES" sz="1800" dirty="0"/>
                <a:t>’ </a:t>
              </a:r>
              <a:r>
                <a:rPr lang="ca-ES" sz="1800" dirty="0" err="1"/>
                <a:t>flax</a:t>
              </a:r>
              <a:r>
                <a:rPr lang="ca-ES" sz="1800" dirty="0"/>
                <a:t> </a:t>
              </a:r>
              <a:r>
                <a:rPr lang="ca-ES" sz="1800" dirty="0" err="1"/>
                <a:t>processing</a:t>
              </a:r>
              <a:r>
                <a:rPr lang="ca-ES" sz="1800" dirty="0"/>
                <a:t>. ISBN-972-9209-93-6. </a:t>
              </a:r>
              <a:r>
                <a:rPr lang="ca-ES" sz="1800" dirty="0" err="1"/>
                <a:t>Universidade</a:t>
              </a:r>
              <a:r>
                <a:rPr lang="ca-ES" sz="1800" dirty="0"/>
                <a:t> da </a:t>
              </a:r>
              <a:r>
                <a:rPr lang="ca-ES" sz="1800" dirty="0" err="1"/>
                <a:t>Beira</a:t>
              </a:r>
              <a:r>
                <a:rPr lang="ca-ES" sz="1800" dirty="0"/>
                <a:t> Interior, </a:t>
              </a:r>
              <a:r>
                <a:rPr lang="ca-ES" sz="1800" dirty="0" err="1"/>
                <a:t>Covilhã</a:t>
              </a:r>
              <a:r>
                <a:rPr lang="ca-ES" sz="1800" dirty="0"/>
                <a:t>, </a:t>
              </a:r>
              <a:r>
                <a:rPr lang="ca-ES" sz="1800" dirty="0" err="1"/>
                <a:t>pp</a:t>
              </a:r>
              <a:r>
                <a:rPr lang="ca-ES" sz="1800" dirty="0"/>
                <a:t> 178-191.</a:t>
              </a:r>
              <a:endParaRPr lang="es-ES" sz="1800" dirty="0"/>
            </a:p>
            <a:p>
              <a:r>
                <a:rPr lang="ca-ES" sz="1800" dirty="0" smtClean="0"/>
                <a:t>[3] AM </a:t>
              </a:r>
              <a:r>
                <a:rPr lang="ca-ES" sz="1800" dirty="0" err="1" smtClean="0"/>
                <a:t>Manich</a:t>
              </a:r>
              <a:r>
                <a:rPr lang="ca-ES" sz="1800" dirty="0" smtClean="0"/>
                <a:t>, C Alonso, S Pérez-</a:t>
              </a:r>
              <a:r>
                <a:rPr lang="ca-ES" sz="1800" dirty="0" err="1" smtClean="0"/>
                <a:t>Rentero</a:t>
              </a:r>
              <a:r>
                <a:rPr lang="ca-ES" sz="1800" dirty="0" smtClean="0"/>
                <a:t>, L Coderch, M Martí. </a:t>
              </a:r>
              <a:r>
                <a:rPr lang="ca-ES" sz="1800" dirty="0" err="1" smtClean="0"/>
                <a:t>Thermal</a:t>
              </a:r>
              <a:r>
                <a:rPr lang="ca-ES" sz="1800" dirty="0" smtClean="0"/>
                <a:t> </a:t>
              </a:r>
              <a:r>
                <a:rPr lang="ca-ES" sz="1800" dirty="0" err="1" smtClean="0"/>
                <a:t>Analysis</a:t>
              </a:r>
              <a:r>
                <a:rPr lang="ca-ES" sz="1800" dirty="0" smtClean="0"/>
                <a:t> (DSC, TGA) of </a:t>
              </a:r>
              <a:r>
                <a:rPr lang="ca-ES" sz="1800" dirty="0" err="1" smtClean="0"/>
                <a:t>textile</a:t>
              </a:r>
              <a:r>
                <a:rPr lang="ca-ES" sz="1800" dirty="0" smtClean="0"/>
                <a:t> </a:t>
              </a:r>
              <a:r>
                <a:rPr lang="ca-ES" sz="1800" dirty="0" err="1" smtClean="0"/>
                <a:t>flame</a:t>
              </a:r>
              <a:r>
                <a:rPr lang="ca-ES" sz="1800" dirty="0" smtClean="0"/>
                <a:t> retardants </a:t>
              </a:r>
              <a:r>
                <a:rPr lang="ca-ES" sz="1800" dirty="0" err="1" smtClean="0"/>
                <a:t>with</a:t>
              </a:r>
              <a:r>
                <a:rPr lang="ca-ES" sz="1800" dirty="0" smtClean="0"/>
                <a:t> </a:t>
              </a:r>
              <a:r>
                <a:rPr lang="ca-ES" sz="1800" dirty="0" err="1" smtClean="0"/>
                <a:t>lower</a:t>
              </a:r>
              <a:r>
                <a:rPr lang="ca-ES" sz="1800" dirty="0" smtClean="0"/>
                <a:t> </a:t>
              </a:r>
              <a:r>
                <a:rPr lang="ca-ES" sz="1800" dirty="0" err="1" smtClean="0"/>
                <a:t>environmental</a:t>
              </a:r>
              <a:r>
                <a:rPr lang="ca-ES" sz="1800" dirty="0" smtClean="0"/>
                <a:t> </a:t>
              </a:r>
              <a:r>
                <a:rPr lang="ca-ES" sz="1800" dirty="0" err="1" smtClean="0"/>
                <a:t>impact</a:t>
              </a:r>
              <a:r>
                <a:rPr lang="ca-ES" sz="1800" dirty="0" smtClean="0"/>
                <a:t>. </a:t>
              </a:r>
              <a:r>
                <a:rPr lang="en-US" sz="1800" dirty="0"/>
                <a:t>AUTEX2019 – 19th World Textile Conference on Textiles at the Crossroads, 11-15 June 2019, Ghent, Belgium</a:t>
              </a:r>
              <a:endParaRPr lang="ca-ES" sz="1800" dirty="0" smtClean="0"/>
            </a:p>
            <a:p>
              <a:r>
                <a:rPr lang="ca-ES" sz="1800" dirty="0" smtClean="0"/>
                <a:t>[4] </a:t>
              </a:r>
              <a:r>
                <a:rPr lang="en-US" sz="1800" dirty="0"/>
                <a:t>Qin Chen, Tao </a:t>
              </a:r>
              <a:r>
                <a:rPr lang="en-US" sz="1800" dirty="0" smtClean="0"/>
                <a:t>Zhao. </a:t>
              </a:r>
              <a:r>
                <a:rPr lang="en-US" sz="1800" dirty="0"/>
                <a:t>The thermal decomposition and heat release properties of the </a:t>
              </a:r>
              <a:r>
                <a:rPr lang="en-US" sz="1800" dirty="0" smtClean="0"/>
                <a:t>nylon/CO, polyester/CO </a:t>
              </a:r>
              <a:r>
                <a:rPr lang="en-US" sz="1800" dirty="0"/>
                <a:t>and </a:t>
              </a:r>
              <a:r>
                <a:rPr lang="en-US" sz="1800" dirty="0" err="1" smtClean="0"/>
                <a:t>Nomex</a:t>
              </a:r>
              <a:r>
                <a:rPr lang="en-US" sz="1800" dirty="0" smtClean="0"/>
                <a:t>/CO </a:t>
              </a:r>
              <a:r>
                <a:rPr lang="en-US" sz="1800" dirty="0"/>
                <a:t>blend fabrics; Text Res J 2015, 86, 1859-1868</a:t>
              </a:r>
              <a:endParaRPr lang="ca-ES" sz="1800" dirty="0"/>
            </a:p>
          </p:txBody>
        </p:sp>
        <p:sp>
          <p:nvSpPr>
            <p:cNvPr id="30" name="29 CuadroTexto"/>
            <p:cNvSpPr txBox="1"/>
            <p:nvPr/>
          </p:nvSpPr>
          <p:spPr>
            <a:xfrm>
              <a:off x="20558496" y="11767504"/>
              <a:ext cx="5544616" cy="330090"/>
            </a:xfrm>
            <a:prstGeom prst="rect">
              <a:avLst/>
            </a:prstGeom>
            <a:noFill/>
          </p:spPr>
          <p:txBody>
            <a:bodyPr wrap="square" rtlCol="0">
              <a:spAutoFit/>
            </a:bodyPr>
            <a:lstStyle/>
            <a:p>
              <a:pPr algn="ctr"/>
              <a:r>
                <a:rPr lang="ca-ES" sz="3200" b="1" dirty="0" smtClean="0">
                  <a:solidFill>
                    <a:schemeClr val="accent4"/>
                  </a:solidFill>
                </a:rPr>
                <a:t>www.life-flarex.eu</a:t>
              </a:r>
              <a:endParaRPr lang="ca-ES" sz="3200" b="1" dirty="0">
                <a:solidFill>
                  <a:schemeClr val="accent4"/>
                </a:solidFill>
              </a:endParaRPr>
            </a:p>
          </p:txBody>
        </p:sp>
        <p:sp>
          <p:nvSpPr>
            <p:cNvPr id="31" name="30 CuadroTexto"/>
            <p:cNvSpPr txBox="1"/>
            <p:nvPr/>
          </p:nvSpPr>
          <p:spPr>
            <a:xfrm>
              <a:off x="252240" y="35634918"/>
              <a:ext cx="13321480" cy="369332"/>
            </a:xfrm>
            <a:prstGeom prst="rect">
              <a:avLst/>
            </a:prstGeom>
            <a:noFill/>
          </p:spPr>
          <p:txBody>
            <a:bodyPr wrap="square" rtlCol="0">
              <a:spAutoFit/>
            </a:bodyPr>
            <a:lstStyle/>
            <a:p>
              <a:r>
                <a:rPr lang="en-US" sz="1800" b="1" dirty="0" smtClean="0"/>
                <a:t>Authors also thank the </a:t>
              </a:r>
              <a:r>
                <a:rPr lang="en-US" sz="1800" b="1" dirty="0"/>
                <a:t>other partners of </a:t>
              </a:r>
              <a:r>
                <a:rPr lang="en-US" sz="1800" b="1" dirty="0" smtClean="0"/>
                <a:t>FLAREX </a:t>
              </a:r>
              <a:r>
                <a:rPr lang="en-US" sz="1800" b="1" dirty="0"/>
                <a:t>consortium for their work, </a:t>
              </a:r>
              <a:r>
                <a:rPr lang="en-US" sz="1800" b="1" dirty="0" smtClean="0"/>
                <a:t>specially </a:t>
              </a:r>
              <a:r>
                <a:rPr lang="en-US" sz="1800" b="1" dirty="0"/>
                <a:t>LEITAT </a:t>
              </a:r>
              <a:r>
                <a:rPr lang="en-US" sz="1800" b="1" dirty="0" smtClean="0"/>
                <a:t>&amp; </a:t>
              </a:r>
              <a:r>
                <a:rPr lang="en-US" sz="1800" b="1" dirty="0"/>
                <a:t>CENTEXBEL for their </a:t>
              </a:r>
              <a:r>
                <a:rPr lang="en-US" sz="1800" b="1" dirty="0" smtClean="0"/>
                <a:t>valuable contribution.</a:t>
              </a:r>
              <a:endParaRPr lang="ca-ES" sz="1800" dirty="0"/>
            </a:p>
          </p:txBody>
        </p:sp>
        <p:pic>
          <p:nvPicPr>
            <p:cNvPr id="5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65506" y="2205335"/>
              <a:ext cx="3232025" cy="168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38 CuadroTexto"/>
            <p:cNvSpPr txBox="1"/>
            <p:nvPr/>
          </p:nvSpPr>
          <p:spPr>
            <a:xfrm>
              <a:off x="10293656" y="16157984"/>
              <a:ext cx="13391429" cy="707886"/>
            </a:xfrm>
            <a:prstGeom prst="rect">
              <a:avLst/>
            </a:prstGeom>
            <a:noFill/>
          </p:spPr>
          <p:txBody>
            <a:bodyPr wrap="square" rtlCol="0">
              <a:spAutoFit/>
            </a:bodyPr>
            <a:lstStyle/>
            <a:p>
              <a:r>
                <a:rPr lang="ca-ES" sz="4000" b="1" dirty="0" smtClean="0">
                  <a:solidFill>
                    <a:schemeClr val="accent2"/>
                  </a:solidFill>
                </a:rPr>
                <a:t>RESULTS: </a:t>
              </a:r>
              <a:r>
                <a:rPr lang="en-GB" sz="3200" dirty="0" smtClean="0">
                  <a:solidFill>
                    <a:schemeClr val="accent5"/>
                  </a:solidFill>
                </a:rPr>
                <a:t> </a:t>
              </a:r>
              <a:r>
                <a:rPr lang="en-GB" sz="3200" dirty="0">
                  <a:solidFill>
                    <a:schemeClr val="accent5"/>
                  </a:solidFill>
                </a:rPr>
                <a:t>DSC (</a:t>
              </a:r>
              <a:r>
                <a:rPr lang="en-GB" sz="3200" dirty="0">
                  <a:solidFill>
                    <a:schemeClr val="accent5"/>
                  </a:solidFill>
                  <a:sym typeface="Symbol"/>
                </a:rPr>
                <a:t> )</a:t>
              </a:r>
              <a:r>
                <a:rPr lang="en-GB" sz="3200" dirty="0">
                  <a:solidFill>
                    <a:schemeClr val="accent5"/>
                  </a:solidFill>
                </a:rPr>
                <a:t>    </a:t>
              </a:r>
              <a:r>
                <a:rPr lang="en-GB" sz="3200" dirty="0"/>
                <a:t>TGA in N</a:t>
              </a:r>
              <a:r>
                <a:rPr lang="en-GB" sz="3200" baseline="-25000" dirty="0"/>
                <a:t>2</a:t>
              </a:r>
              <a:r>
                <a:rPr lang="en-GB" sz="3200" dirty="0"/>
                <a:t> atmosphere (</a:t>
              </a:r>
              <a:r>
                <a:rPr lang="en-GB" sz="3200" dirty="0">
                  <a:solidFill>
                    <a:schemeClr val="accent6"/>
                  </a:solidFill>
                  <a:sym typeface="Symbol"/>
                </a:rPr>
                <a:t></a:t>
              </a:r>
              <a:r>
                <a:rPr lang="en-GB" sz="3200" b="1" dirty="0">
                  <a:sym typeface="Symbol"/>
                </a:rPr>
                <a:t></a:t>
              </a:r>
              <a:r>
                <a:rPr lang="en-GB" sz="3200" dirty="0">
                  <a:sym typeface="Symbol"/>
                </a:rPr>
                <a:t> ) </a:t>
              </a:r>
              <a:r>
                <a:rPr lang="en-GB" sz="3200" dirty="0"/>
                <a:t>    </a:t>
              </a:r>
              <a:r>
                <a:rPr lang="en-GB" sz="3200" dirty="0">
                  <a:solidFill>
                    <a:srgbClr val="FF0000"/>
                  </a:solidFill>
                </a:rPr>
                <a:t>TGA in O</a:t>
              </a:r>
              <a:r>
                <a:rPr lang="en-GB" sz="3200" baseline="-25000" dirty="0">
                  <a:solidFill>
                    <a:srgbClr val="FF0000"/>
                  </a:solidFill>
                </a:rPr>
                <a:t>2</a:t>
              </a:r>
              <a:r>
                <a:rPr lang="en-GB" sz="3200" dirty="0">
                  <a:solidFill>
                    <a:srgbClr val="FF0000"/>
                  </a:solidFill>
                </a:rPr>
                <a:t> atmosphere</a:t>
              </a:r>
              <a:r>
                <a:rPr lang="en-GB" sz="3200" dirty="0"/>
                <a:t> </a:t>
              </a:r>
              <a:r>
                <a:rPr lang="en-GB" sz="3200" dirty="0">
                  <a:solidFill>
                    <a:srgbClr val="FF0000"/>
                  </a:solidFill>
                </a:rPr>
                <a:t>(</a:t>
              </a:r>
              <a:r>
                <a:rPr lang="en-GB" sz="3200" dirty="0">
                  <a:solidFill>
                    <a:srgbClr val="FF0000"/>
                  </a:solidFill>
                  <a:sym typeface="Symbol"/>
                </a:rPr>
                <a:t></a:t>
              </a:r>
              <a:r>
                <a:rPr lang="en-GB" sz="3200" b="1" dirty="0">
                  <a:solidFill>
                    <a:srgbClr val="FF0000"/>
                  </a:solidFill>
                  <a:sym typeface="Symbol"/>
                </a:rPr>
                <a:t></a:t>
              </a:r>
              <a:r>
                <a:rPr lang="en-GB" sz="3200" dirty="0">
                  <a:solidFill>
                    <a:srgbClr val="FF0000"/>
                  </a:solidFill>
                  <a:sym typeface="Symbol"/>
                </a:rPr>
                <a:t> ) </a:t>
              </a:r>
              <a:endParaRPr lang="ca-ES" sz="3200" b="1" dirty="0">
                <a:solidFill>
                  <a:schemeClr val="accent2"/>
                </a:solidFill>
              </a:endParaRPr>
            </a:p>
          </p:txBody>
        </p:sp>
        <p:pic>
          <p:nvPicPr>
            <p:cNvPr id="36" name="Imagen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7336" y="17601422"/>
              <a:ext cx="6689251" cy="4236166"/>
            </a:xfrm>
            <a:prstGeom prst="rect">
              <a:avLst/>
            </a:prstGeom>
          </p:spPr>
        </p:pic>
        <p:sp>
          <p:nvSpPr>
            <p:cNvPr id="40" name="CuadroTexto 39"/>
            <p:cNvSpPr txBox="1"/>
            <p:nvPr/>
          </p:nvSpPr>
          <p:spPr>
            <a:xfrm>
              <a:off x="11404546" y="17118990"/>
              <a:ext cx="4114831" cy="523220"/>
            </a:xfrm>
            <a:prstGeom prst="rect">
              <a:avLst/>
            </a:prstGeom>
            <a:noFill/>
          </p:spPr>
          <p:txBody>
            <a:bodyPr wrap="square" rtlCol="0">
              <a:spAutoFit/>
            </a:bodyPr>
            <a:lstStyle/>
            <a:p>
              <a:r>
                <a:rPr lang="ca-ES" sz="2800" b="1" dirty="0" smtClean="0">
                  <a:solidFill>
                    <a:schemeClr val="accent3">
                      <a:lumMod val="75000"/>
                    </a:schemeClr>
                  </a:solidFill>
                </a:rPr>
                <a:t>a) NON TREATED COTTON</a:t>
              </a:r>
              <a:endParaRPr lang="es-ES" sz="2800" b="1" dirty="0">
                <a:solidFill>
                  <a:schemeClr val="accent4">
                    <a:lumMod val="60000"/>
                    <a:lumOff val="40000"/>
                  </a:schemeClr>
                </a:solidFill>
              </a:endParaRPr>
            </a:p>
          </p:txBody>
        </p:sp>
        <p:pic>
          <p:nvPicPr>
            <p:cNvPr id="41" name="Imagen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18136" y="17642848"/>
              <a:ext cx="6624413" cy="4192939"/>
            </a:xfrm>
            <a:prstGeom prst="rect">
              <a:avLst/>
            </a:prstGeom>
          </p:spPr>
        </p:pic>
        <p:sp>
          <p:nvSpPr>
            <p:cNvPr id="68" name="CuadroTexto 67"/>
            <p:cNvSpPr txBox="1"/>
            <p:nvPr/>
          </p:nvSpPr>
          <p:spPr>
            <a:xfrm>
              <a:off x="17318136" y="17066146"/>
              <a:ext cx="6624413" cy="523220"/>
            </a:xfrm>
            <a:prstGeom prst="rect">
              <a:avLst/>
            </a:prstGeom>
            <a:noFill/>
          </p:spPr>
          <p:txBody>
            <a:bodyPr wrap="square" rtlCol="0">
              <a:spAutoFit/>
            </a:bodyPr>
            <a:lstStyle/>
            <a:p>
              <a:r>
                <a:rPr lang="en-GB" sz="2800" b="1" dirty="0" smtClean="0">
                  <a:solidFill>
                    <a:schemeClr val="accent3">
                      <a:lumMod val="75000"/>
                    </a:schemeClr>
                  </a:solidFill>
                </a:rPr>
                <a:t>b) </a:t>
              </a:r>
              <a:r>
                <a:rPr lang="en-GB" sz="2800" b="1" dirty="0" err="1" smtClean="0">
                  <a:solidFill>
                    <a:schemeClr val="accent3">
                      <a:lumMod val="75000"/>
                    </a:schemeClr>
                  </a:solidFill>
                </a:rPr>
                <a:t>Dialkyl</a:t>
              </a:r>
              <a:r>
                <a:rPr lang="en-GB" sz="2800" b="1" dirty="0" smtClean="0">
                  <a:solidFill>
                    <a:schemeClr val="accent3">
                      <a:lumMod val="75000"/>
                    </a:schemeClr>
                  </a:solidFill>
                </a:rPr>
                <a:t> </a:t>
              </a:r>
              <a:r>
                <a:rPr lang="en-GB" sz="2800" b="1" dirty="0" err="1" smtClean="0">
                  <a:solidFill>
                    <a:schemeClr val="accent3">
                      <a:lumMod val="75000"/>
                    </a:schemeClr>
                  </a:solidFill>
                </a:rPr>
                <a:t>phosphono</a:t>
              </a:r>
              <a:r>
                <a:rPr lang="en-GB" sz="2800" b="1" dirty="0" smtClean="0">
                  <a:solidFill>
                    <a:schemeClr val="accent3">
                      <a:lumMod val="75000"/>
                    </a:schemeClr>
                  </a:solidFill>
                </a:rPr>
                <a:t> carboxylic acid amide </a:t>
              </a:r>
              <a:endParaRPr lang="en-GB" sz="2800" b="1" dirty="0">
                <a:solidFill>
                  <a:schemeClr val="accent4">
                    <a:lumMod val="60000"/>
                    <a:lumOff val="40000"/>
                  </a:schemeClr>
                </a:solidFill>
              </a:endParaRPr>
            </a:p>
          </p:txBody>
        </p:sp>
        <p:cxnSp>
          <p:nvCxnSpPr>
            <p:cNvPr id="69" name="20 Conector recto"/>
            <p:cNvCxnSpPr/>
            <p:nvPr/>
          </p:nvCxnSpPr>
          <p:spPr>
            <a:xfrm flipV="1">
              <a:off x="9531815" y="16875700"/>
              <a:ext cx="14915113" cy="83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Imagen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06057" y="23316279"/>
              <a:ext cx="7215135" cy="4442602"/>
            </a:xfrm>
            <a:prstGeom prst="rect">
              <a:avLst/>
            </a:prstGeom>
          </p:spPr>
        </p:pic>
        <p:pic>
          <p:nvPicPr>
            <p:cNvPr id="24" name="Imagen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20589" y="23316279"/>
              <a:ext cx="6954137" cy="4494474"/>
            </a:xfrm>
            <a:prstGeom prst="rect">
              <a:avLst/>
            </a:prstGeom>
          </p:spPr>
        </p:pic>
        <p:sp>
          <p:nvSpPr>
            <p:cNvPr id="43" name="CuadroTexto 42"/>
            <p:cNvSpPr txBox="1"/>
            <p:nvPr/>
          </p:nvSpPr>
          <p:spPr>
            <a:xfrm>
              <a:off x="2995632" y="22740215"/>
              <a:ext cx="4435985" cy="523220"/>
            </a:xfrm>
            <a:prstGeom prst="rect">
              <a:avLst/>
            </a:prstGeom>
            <a:noFill/>
          </p:spPr>
          <p:txBody>
            <a:bodyPr wrap="square" rtlCol="0">
              <a:spAutoFit/>
            </a:bodyPr>
            <a:lstStyle/>
            <a:p>
              <a:r>
                <a:rPr lang="es-ES" sz="2800" b="1" dirty="0" smtClean="0">
                  <a:solidFill>
                    <a:schemeClr val="accent4">
                      <a:lumMod val="75000"/>
                    </a:schemeClr>
                  </a:solidFill>
                </a:rPr>
                <a:t>c) NON TREATED POLYESTER</a:t>
              </a:r>
              <a:endParaRPr lang="es-ES" sz="2800" b="1" dirty="0">
                <a:solidFill>
                  <a:schemeClr val="accent4">
                    <a:lumMod val="75000"/>
                  </a:schemeClr>
                </a:solidFill>
              </a:endParaRPr>
            </a:p>
          </p:txBody>
        </p:sp>
        <p:sp>
          <p:nvSpPr>
            <p:cNvPr id="44" name="CuadroTexto 43"/>
            <p:cNvSpPr txBox="1"/>
            <p:nvPr/>
          </p:nvSpPr>
          <p:spPr>
            <a:xfrm>
              <a:off x="9964823" y="22702001"/>
              <a:ext cx="6265668" cy="523220"/>
            </a:xfrm>
            <a:prstGeom prst="rect">
              <a:avLst/>
            </a:prstGeom>
            <a:noFill/>
          </p:spPr>
          <p:txBody>
            <a:bodyPr wrap="square" rtlCol="0">
              <a:spAutoFit/>
            </a:bodyPr>
            <a:lstStyle/>
            <a:p>
              <a:r>
                <a:rPr lang="es-ES" sz="2800" b="1" dirty="0" smtClean="0">
                  <a:solidFill>
                    <a:schemeClr val="accent4">
                      <a:lumMod val="75000"/>
                    </a:schemeClr>
                  </a:solidFill>
                </a:rPr>
                <a:t>d</a:t>
              </a:r>
              <a:r>
                <a:rPr lang="en-GB" sz="2800" b="1" dirty="0" smtClean="0">
                  <a:solidFill>
                    <a:schemeClr val="accent4">
                      <a:lumMod val="75000"/>
                    </a:schemeClr>
                  </a:solidFill>
                </a:rPr>
                <a:t>) </a:t>
              </a:r>
              <a:r>
                <a:rPr lang="en-GB" sz="2800" b="1" dirty="0" err="1" smtClean="0">
                  <a:solidFill>
                    <a:schemeClr val="accent4">
                      <a:lumMod val="75000"/>
                    </a:schemeClr>
                  </a:solidFill>
                </a:rPr>
                <a:t>Decabromo</a:t>
              </a:r>
              <a:r>
                <a:rPr lang="en-GB" sz="2800" b="1" dirty="0" smtClean="0">
                  <a:solidFill>
                    <a:schemeClr val="accent4">
                      <a:lumMod val="75000"/>
                    </a:schemeClr>
                  </a:solidFill>
                </a:rPr>
                <a:t> diphenyl including </a:t>
              </a:r>
              <a:r>
                <a:rPr lang="es-ES" sz="2800" b="1" dirty="0" smtClean="0">
                  <a:solidFill>
                    <a:schemeClr val="accent4">
                      <a:lumMod val="75000"/>
                    </a:schemeClr>
                  </a:solidFill>
                </a:rPr>
                <a:t>Sb</a:t>
              </a:r>
              <a:r>
                <a:rPr lang="es-ES" sz="2800" b="1" baseline="-25000" dirty="0" smtClean="0">
                  <a:solidFill>
                    <a:schemeClr val="accent4">
                      <a:lumMod val="75000"/>
                    </a:schemeClr>
                  </a:solidFill>
                </a:rPr>
                <a:t>2</a:t>
              </a:r>
              <a:r>
                <a:rPr lang="es-ES" sz="2800" b="1" dirty="0" smtClean="0">
                  <a:solidFill>
                    <a:schemeClr val="accent4">
                      <a:lumMod val="75000"/>
                    </a:schemeClr>
                  </a:solidFill>
                </a:rPr>
                <a:t>O</a:t>
              </a:r>
              <a:r>
                <a:rPr lang="es-ES" sz="2800" b="1" baseline="-25000" dirty="0" smtClean="0">
                  <a:solidFill>
                    <a:schemeClr val="accent4">
                      <a:lumMod val="75000"/>
                    </a:schemeClr>
                  </a:solidFill>
                </a:rPr>
                <a:t>3</a:t>
              </a:r>
              <a:endParaRPr lang="es-ES" sz="2800" b="1" baseline="-25000" dirty="0">
                <a:solidFill>
                  <a:schemeClr val="accent4">
                    <a:lumMod val="75000"/>
                  </a:schemeClr>
                </a:solidFill>
              </a:endParaRPr>
            </a:p>
          </p:txBody>
        </p:sp>
        <p:pic>
          <p:nvPicPr>
            <p:cNvPr id="48" name="Imagen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341240" y="23295986"/>
              <a:ext cx="6463145" cy="4462895"/>
            </a:xfrm>
            <a:prstGeom prst="rect">
              <a:avLst/>
            </a:prstGeom>
          </p:spPr>
        </p:pic>
        <p:sp>
          <p:nvSpPr>
            <p:cNvPr id="49" name="CuadroTexto 48"/>
            <p:cNvSpPr txBox="1"/>
            <p:nvPr/>
          </p:nvSpPr>
          <p:spPr>
            <a:xfrm>
              <a:off x="18496132" y="22721051"/>
              <a:ext cx="4153360" cy="523221"/>
            </a:xfrm>
            <a:prstGeom prst="rect">
              <a:avLst/>
            </a:prstGeom>
            <a:noFill/>
          </p:spPr>
          <p:txBody>
            <a:bodyPr wrap="square" rtlCol="0">
              <a:spAutoFit/>
            </a:bodyPr>
            <a:lstStyle/>
            <a:p>
              <a:r>
                <a:rPr lang="es-ES" sz="2800" b="1" dirty="0" smtClean="0">
                  <a:solidFill>
                    <a:schemeClr val="accent4">
                      <a:lumMod val="75000"/>
                    </a:schemeClr>
                  </a:solidFill>
                </a:rPr>
                <a:t>e</a:t>
              </a:r>
              <a:r>
                <a:rPr lang="en-GB" sz="2800" b="1" dirty="0" smtClean="0">
                  <a:solidFill>
                    <a:schemeClr val="accent4">
                      <a:lumMod val="75000"/>
                    </a:schemeClr>
                  </a:solidFill>
                </a:rPr>
                <a:t>) Expandable graphite</a:t>
              </a:r>
              <a:endParaRPr lang="en-GB" sz="2800" b="1" dirty="0">
                <a:solidFill>
                  <a:schemeClr val="accent4">
                    <a:lumMod val="75000"/>
                  </a:schemeClr>
                </a:solidFill>
              </a:endParaRPr>
            </a:p>
          </p:txBody>
        </p:sp>
        <p:pic>
          <p:nvPicPr>
            <p:cNvPr id="50" name="Imagen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90195" y="29116854"/>
              <a:ext cx="7230997" cy="4661014"/>
            </a:xfrm>
            <a:prstGeom prst="rect">
              <a:avLst/>
            </a:prstGeom>
          </p:spPr>
        </p:pic>
        <p:pic>
          <p:nvPicPr>
            <p:cNvPr id="71" name="Imagen 7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20590" y="29089741"/>
              <a:ext cx="6954137" cy="4660596"/>
            </a:xfrm>
            <a:prstGeom prst="rect">
              <a:avLst/>
            </a:prstGeom>
          </p:spPr>
        </p:pic>
        <p:pic>
          <p:nvPicPr>
            <p:cNvPr id="72" name="Imagen 7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318136" y="29136280"/>
              <a:ext cx="6486250" cy="4641588"/>
            </a:xfrm>
            <a:prstGeom prst="rect">
              <a:avLst/>
            </a:prstGeom>
          </p:spPr>
        </p:pic>
        <p:sp>
          <p:nvSpPr>
            <p:cNvPr id="73" name="CuadroTexto 72"/>
            <p:cNvSpPr txBox="1"/>
            <p:nvPr/>
          </p:nvSpPr>
          <p:spPr>
            <a:xfrm>
              <a:off x="13097658" y="4631511"/>
              <a:ext cx="16999873" cy="923330"/>
            </a:xfrm>
            <a:prstGeom prst="rect">
              <a:avLst/>
            </a:prstGeom>
            <a:noFill/>
          </p:spPr>
          <p:txBody>
            <a:bodyPr wrap="square" rtlCol="0">
              <a:spAutoFit/>
            </a:bodyPr>
            <a:lstStyle/>
            <a:p>
              <a:pPr algn="r"/>
              <a:r>
                <a:rPr lang="es-ES" sz="5400" b="1" dirty="0" smtClean="0">
                  <a:latin typeface="Algerian" pitchFamily="82" charset="0"/>
                  <a:cs typeface="Aharoni" pitchFamily="2" charset="-79"/>
                </a:rPr>
                <a:t>CEEC-TAC5 &amp; </a:t>
              </a:r>
              <a:r>
                <a:rPr lang="es-ES" sz="5400" b="1" dirty="0" err="1" smtClean="0">
                  <a:latin typeface="Algerian" pitchFamily="82" charset="0"/>
                  <a:cs typeface="Aharoni" pitchFamily="2" charset="-79"/>
                </a:rPr>
                <a:t>Medicta</a:t>
              </a:r>
              <a:r>
                <a:rPr lang="es-ES" sz="5400" b="1" dirty="0" smtClean="0">
                  <a:latin typeface="Algerian" pitchFamily="82" charset="0"/>
                  <a:cs typeface="Aharoni" pitchFamily="2" charset="-79"/>
                </a:rPr>
                <a:t> 2019 </a:t>
              </a:r>
              <a:r>
                <a:rPr lang="en-GB" sz="5400" b="1" dirty="0" smtClean="0">
                  <a:latin typeface="Algerian" pitchFamily="82" charset="0"/>
                  <a:cs typeface="Aharoni" pitchFamily="2" charset="-79"/>
                </a:rPr>
                <a:t>Joint Conference</a:t>
              </a:r>
              <a:endParaRPr lang="en-GB" sz="5400" dirty="0">
                <a:latin typeface="Algerian" pitchFamily="82" charset="0"/>
                <a:cs typeface="Aharoni" pitchFamily="2" charset="-79"/>
              </a:endParaRPr>
            </a:p>
          </p:txBody>
        </p:sp>
      </p:grpSp>
    </p:spTree>
    <p:extLst>
      <p:ext uri="{BB962C8B-B14F-4D97-AF65-F5344CB8AC3E}">
        <p14:creationId xmlns:p14="http://schemas.microsoft.com/office/powerpoint/2010/main" val="1018020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2012</TotalTime>
  <Words>1334</Words>
  <Application>Microsoft Office PowerPoint</Application>
  <PresentationFormat>Personalizado</PresentationFormat>
  <Paragraphs>60</Paragraphs>
  <Slides>1</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vt:i4>
      </vt:variant>
    </vt:vector>
  </HeadingPairs>
  <TitlesOfParts>
    <vt:vector size="9" baseType="lpstr">
      <vt:lpstr>Aharoni</vt:lpstr>
      <vt:lpstr>Algerian</vt:lpstr>
      <vt:lpstr>Arial</vt:lpstr>
      <vt:lpstr>Calibri</vt:lpstr>
      <vt:lpstr>Symbol</vt:lpstr>
      <vt:lpstr>Times New Roman</vt:lpstr>
      <vt:lpstr>Wingdings</vt:lpstr>
      <vt:lpstr>Tema de Office</vt:lpstr>
      <vt:lpstr>Presentación de PowerPoint</vt:lpstr>
    </vt:vector>
  </TitlesOfParts>
  <Company>CSIC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CID</dc:creator>
  <cp:lastModifiedBy>usuari</cp:lastModifiedBy>
  <cp:revision>110</cp:revision>
  <cp:lastPrinted>2019-05-22T09:38:26Z</cp:lastPrinted>
  <dcterms:created xsi:type="dcterms:W3CDTF">2019-04-29T11:04:52Z</dcterms:created>
  <dcterms:modified xsi:type="dcterms:W3CDTF">2019-07-15T08:55:14Z</dcterms:modified>
</cp:coreProperties>
</file>